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clrMru>
    <a:srgbClr val="00B0F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5000" autoAdjust="0"/>
  </p:normalViewPr>
  <p:slideViewPr>
    <p:cSldViewPr>
      <p:cViewPr>
        <p:scale>
          <a:sx n="110" d="100"/>
          <a:sy n="110" d="100"/>
        </p:scale>
        <p:origin x="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156D-AD7B-48D3-9C81-EBEEA3CB9ECD}" type="datetimeFigureOut">
              <a:rPr lang="en-US" smtClean="0"/>
              <a:pPr/>
              <a:t>4/8/2007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DE6D0-CB8A-495E-AC73-35501DE146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156D-AD7B-48D3-9C81-EBEEA3CB9ECD}" type="datetimeFigureOut">
              <a:rPr lang="en-US" smtClean="0"/>
              <a:pPr/>
              <a:t>4/8/2007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DE6D0-CB8A-495E-AC73-35501DE146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156D-AD7B-48D3-9C81-EBEEA3CB9ECD}" type="datetimeFigureOut">
              <a:rPr lang="en-US" smtClean="0"/>
              <a:pPr/>
              <a:t>4/8/2007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DE6D0-CB8A-495E-AC73-35501DE146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156D-AD7B-48D3-9C81-EBEEA3CB9ECD}" type="datetimeFigureOut">
              <a:rPr lang="en-US" smtClean="0"/>
              <a:pPr/>
              <a:t>4/8/2007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DE6D0-CB8A-495E-AC73-35501DE146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156D-AD7B-48D3-9C81-EBEEA3CB9ECD}" type="datetimeFigureOut">
              <a:rPr lang="en-US" smtClean="0"/>
              <a:pPr/>
              <a:t>4/8/2007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DE6D0-CB8A-495E-AC73-35501DE146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156D-AD7B-48D3-9C81-EBEEA3CB9ECD}" type="datetimeFigureOut">
              <a:rPr lang="en-US" smtClean="0"/>
              <a:pPr/>
              <a:t>4/8/2007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DE6D0-CB8A-495E-AC73-35501DE146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156D-AD7B-48D3-9C81-EBEEA3CB9ECD}" type="datetimeFigureOut">
              <a:rPr lang="en-US" smtClean="0"/>
              <a:pPr/>
              <a:t>4/8/2007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DE6D0-CB8A-495E-AC73-35501DE146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156D-AD7B-48D3-9C81-EBEEA3CB9ECD}" type="datetimeFigureOut">
              <a:rPr lang="en-US" smtClean="0"/>
              <a:pPr/>
              <a:t>4/8/2007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DE6D0-CB8A-495E-AC73-35501DE146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156D-AD7B-48D3-9C81-EBEEA3CB9ECD}" type="datetimeFigureOut">
              <a:rPr lang="en-US" smtClean="0"/>
              <a:pPr/>
              <a:t>4/8/2007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DE6D0-CB8A-495E-AC73-35501DE146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156D-AD7B-48D3-9C81-EBEEA3CB9ECD}" type="datetimeFigureOut">
              <a:rPr lang="en-US" smtClean="0"/>
              <a:pPr/>
              <a:t>4/8/2007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DE6D0-CB8A-495E-AC73-35501DE146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156D-AD7B-48D3-9C81-EBEEA3CB9ECD}" type="datetimeFigureOut">
              <a:rPr lang="en-US" smtClean="0"/>
              <a:pPr/>
              <a:t>4/8/2007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DE6D0-CB8A-495E-AC73-35501DE146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4156D-AD7B-48D3-9C81-EBEEA3CB9ECD}" type="datetimeFigureOut">
              <a:rPr lang="en-US" smtClean="0"/>
              <a:pPr/>
              <a:t>4/8/2007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DE6D0-CB8A-495E-AC73-35501DE146F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3741" y="332601"/>
            <a:ext cx="607859" cy="276999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Owner</a:t>
            </a:r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1754341" y="335578"/>
            <a:ext cx="2282997" cy="246221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000" dirty="0" smtClean="0"/>
              <a:t>Has Idea and Conducts Feasibility Study</a:t>
            </a:r>
            <a:endParaRPr lang="en-US" sz="1000" dirty="0"/>
          </a:p>
        </p:txBody>
      </p:sp>
      <p:sp>
        <p:nvSpPr>
          <p:cNvPr id="6" name="Down Arrow 5"/>
          <p:cNvSpPr/>
          <p:nvPr/>
        </p:nvSpPr>
        <p:spPr>
          <a:xfrm>
            <a:off x="2129306" y="640378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022625" y="820579"/>
            <a:ext cx="303288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Go</a:t>
            </a:r>
            <a:endParaRPr lang="en-US" sz="800" dirty="0"/>
          </a:p>
        </p:txBody>
      </p:sp>
      <p:sp>
        <p:nvSpPr>
          <p:cNvPr id="8" name="Down Arrow 7"/>
          <p:cNvSpPr/>
          <p:nvPr/>
        </p:nvSpPr>
        <p:spPr>
          <a:xfrm>
            <a:off x="3505600" y="640378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322719" y="820579"/>
            <a:ext cx="445956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No Go</a:t>
            </a:r>
            <a:endParaRPr lang="en-US" sz="800" dirty="0"/>
          </a:p>
        </p:txBody>
      </p:sp>
      <p:sp>
        <p:nvSpPr>
          <p:cNvPr id="11" name="TextBox 10"/>
          <p:cNvSpPr txBox="1"/>
          <p:nvPr/>
        </p:nvSpPr>
        <p:spPr>
          <a:xfrm>
            <a:off x="3048000" y="1277779"/>
            <a:ext cx="960519" cy="246221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000" dirty="0" smtClean="0"/>
              <a:t>End of Project</a:t>
            </a:r>
            <a:endParaRPr lang="en-US" sz="1000" dirty="0"/>
          </a:p>
        </p:txBody>
      </p:sp>
      <p:sp>
        <p:nvSpPr>
          <p:cNvPr id="12" name="Down Arrow 11"/>
          <p:cNvSpPr/>
          <p:nvPr/>
        </p:nvSpPr>
        <p:spPr>
          <a:xfrm>
            <a:off x="3505600" y="1097578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752600" y="1506379"/>
            <a:ext cx="803425" cy="246221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000" dirty="0" smtClean="0"/>
              <a:t>Pursue A/E</a:t>
            </a:r>
            <a:endParaRPr lang="en-US" sz="1000" dirty="0"/>
          </a:p>
        </p:txBody>
      </p:sp>
      <p:sp>
        <p:nvSpPr>
          <p:cNvPr id="17" name="Down Arrow 16"/>
          <p:cNvSpPr/>
          <p:nvPr/>
        </p:nvSpPr>
        <p:spPr>
          <a:xfrm>
            <a:off x="2133269" y="1097578"/>
            <a:ext cx="45719" cy="350222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>
            <a:off x="2133600" y="1828800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752600" y="2009001"/>
            <a:ext cx="1579278" cy="553998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000" dirty="0" smtClean="0"/>
              <a:t>Hire A/E to Design Project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/>
              <a:t>Scope of Work Defined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/>
              <a:t>Contract Negotiated</a:t>
            </a:r>
            <a:endParaRPr lang="en-US" sz="1000" dirty="0"/>
          </a:p>
        </p:txBody>
      </p:sp>
      <p:sp>
        <p:nvSpPr>
          <p:cNvPr id="23" name="Down Arrow 22"/>
          <p:cNvSpPr/>
          <p:nvPr/>
        </p:nvSpPr>
        <p:spPr>
          <a:xfrm>
            <a:off x="1905000" y="2590800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1752600" y="2771001"/>
            <a:ext cx="303288" cy="21544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Go</a:t>
            </a:r>
            <a:endParaRPr lang="en-US" sz="800" dirty="0"/>
          </a:p>
        </p:txBody>
      </p:sp>
      <p:sp>
        <p:nvSpPr>
          <p:cNvPr id="36" name="Down Arrow 35"/>
          <p:cNvSpPr/>
          <p:nvPr/>
        </p:nvSpPr>
        <p:spPr>
          <a:xfrm>
            <a:off x="1905000" y="3033355"/>
            <a:ext cx="45719" cy="152400"/>
          </a:xfrm>
          <a:prstGeom prst="downArrow">
            <a:avLst/>
          </a:prstGeom>
          <a:solidFill>
            <a:srgbClr val="00B0F0">
              <a:alpha val="1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1752600" y="3213556"/>
            <a:ext cx="1255472" cy="461665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800" dirty="0" smtClean="0"/>
              <a:t>Schematic Design</a:t>
            </a:r>
          </a:p>
          <a:p>
            <a:pPr>
              <a:buFont typeface="Arial" pitchFamily="34" charset="0"/>
              <a:buChar char="•"/>
            </a:pPr>
            <a:r>
              <a:rPr lang="en-US" sz="800" dirty="0" smtClean="0"/>
              <a:t>Design Development</a:t>
            </a:r>
          </a:p>
          <a:p>
            <a:pPr>
              <a:buFont typeface="Arial" pitchFamily="34" charset="0"/>
              <a:buChar char="•"/>
            </a:pPr>
            <a:r>
              <a:rPr lang="en-US" sz="800" dirty="0" smtClean="0"/>
              <a:t>Construction Documents</a:t>
            </a:r>
            <a:endParaRPr lang="en-US" sz="800" dirty="0"/>
          </a:p>
        </p:txBody>
      </p:sp>
      <p:sp>
        <p:nvSpPr>
          <p:cNvPr id="38" name="Down Arrow 37"/>
          <p:cNvSpPr/>
          <p:nvPr/>
        </p:nvSpPr>
        <p:spPr>
          <a:xfrm>
            <a:off x="3287844" y="2590800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3135444" y="2771001"/>
            <a:ext cx="445956" cy="21544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No Go</a:t>
            </a:r>
            <a:endParaRPr lang="en-US" sz="800" dirty="0"/>
          </a:p>
        </p:txBody>
      </p:sp>
      <p:sp>
        <p:nvSpPr>
          <p:cNvPr id="40" name="Down Arrow 39"/>
          <p:cNvSpPr/>
          <p:nvPr/>
        </p:nvSpPr>
        <p:spPr>
          <a:xfrm>
            <a:off x="3278112" y="3033355"/>
            <a:ext cx="45719" cy="152400"/>
          </a:xfrm>
          <a:prstGeom prst="downArrow">
            <a:avLst/>
          </a:prstGeom>
          <a:solidFill>
            <a:srgbClr val="00B0F0">
              <a:alpha val="1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3125712" y="3213556"/>
            <a:ext cx="1183337" cy="584775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800" dirty="0" smtClean="0"/>
              <a:t>Continue to Negotiate</a:t>
            </a:r>
          </a:p>
          <a:p>
            <a:r>
              <a:rPr lang="en-US" sz="800" dirty="0" smtClean="0"/>
              <a:t>With Same A/E</a:t>
            </a:r>
          </a:p>
          <a:p>
            <a:pPr>
              <a:buFont typeface="Arial" pitchFamily="34" charset="0"/>
              <a:buChar char="•"/>
            </a:pPr>
            <a:r>
              <a:rPr lang="en-US" sz="800" dirty="0" smtClean="0"/>
              <a:t>No Common Ground</a:t>
            </a:r>
          </a:p>
          <a:p>
            <a:r>
              <a:rPr lang="en-US" sz="800" dirty="0" smtClean="0"/>
              <a:t>Found Pursue other A/E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804082" y="2009001"/>
            <a:ext cx="409086" cy="276999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A/E</a:t>
            </a:r>
            <a:endParaRPr lang="en-US" sz="1200" dirty="0"/>
          </a:p>
        </p:txBody>
      </p:sp>
      <p:cxnSp>
        <p:nvCxnSpPr>
          <p:cNvPr id="44" name="Straight Connector 43"/>
          <p:cNvCxnSpPr/>
          <p:nvPr/>
        </p:nvCxnSpPr>
        <p:spPr>
          <a:xfrm rot="5400000">
            <a:off x="1143000" y="3429000"/>
            <a:ext cx="6858000" cy="1588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763741" y="2009001"/>
            <a:ext cx="607859" cy="276999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Owner</a:t>
            </a:r>
            <a:endParaRPr lang="en-US" sz="1200" dirty="0"/>
          </a:p>
        </p:txBody>
      </p:sp>
      <p:cxnSp>
        <p:nvCxnSpPr>
          <p:cNvPr id="55" name="Elbow Connector 54"/>
          <p:cNvCxnSpPr>
            <a:stCxn id="41" idx="0"/>
            <a:endCxn id="21" idx="3"/>
          </p:cNvCxnSpPr>
          <p:nvPr/>
        </p:nvCxnSpPr>
        <p:spPr>
          <a:xfrm rot="16200000" flipV="1">
            <a:off x="3060852" y="2557026"/>
            <a:ext cx="927556" cy="385503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802341" y="3228201"/>
            <a:ext cx="607859" cy="276999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Owner</a:t>
            </a:r>
            <a:endParaRPr lang="en-US" sz="1200" dirty="0"/>
          </a:p>
        </p:txBody>
      </p:sp>
      <p:sp>
        <p:nvSpPr>
          <p:cNvPr id="58" name="TextBox 57"/>
          <p:cNvSpPr txBox="1"/>
          <p:nvPr/>
        </p:nvSpPr>
        <p:spPr>
          <a:xfrm>
            <a:off x="423905" y="3228201"/>
            <a:ext cx="947695" cy="276999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A/E + S/M/F</a:t>
            </a:r>
            <a:endParaRPr lang="en-US" sz="1200" dirty="0"/>
          </a:p>
        </p:txBody>
      </p:sp>
      <p:sp>
        <p:nvSpPr>
          <p:cNvPr id="70" name="Down Arrow 69"/>
          <p:cNvSpPr/>
          <p:nvPr/>
        </p:nvSpPr>
        <p:spPr>
          <a:xfrm>
            <a:off x="1905000" y="3733800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/>
          <p:cNvSpPr txBox="1"/>
          <p:nvPr/>
        </p:nvSpPr>
        <p:spPr>
          <a:xfrm>
            <a:off x="1752600" y="3914001"/>
            <a:ext cx="303288" cy="21544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Go</a:t>
            </a:r>
            <a:endParaRPr lang="en-US" sz="800" dirty="0"/>
          </a:p>
        </p:txBody>
      </p:sp>
      <p:sp>
        <p:nvSpPr>
          <p:cNvPr id="72" name="Down Arrow 71"/>
          <p:cNvSpPr/>
          <p:nvPr/>
        </p:nvSpPr>
        <p:spPr>
          <a:xfrm>
            <a:off x="1905000" y="4176355"/>
            <a:ext cx="45719" cy="700445"/>
          </a:xfrm>
          <a:prstGeom prst="downArrow">
            <a:avLst/>
          </a:prstGeom>
          <a:solidFill>
            <a:schemeClr val="accent2">
              <a:alpha val="10196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/>
          <p:cNvSpPr txBox="1"/>
          <p:nvPr/>
        </p:nvSpPr>
        <p:spPr>
          <a:xfrm>
            <a:off x="1752600" y="4948535"/>
            <a:ext cx="2400016" cy="553998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000" dirty="0" smtClean="0"/>
              <a:t>Decide Construction Documents are </a:t>
            </a:r>
          </a:p>
          <a:p>
            <a:r>
              <a:rPr lang="en-US" sz="1000" dirty="0" smtClean="0"/>
              <a:t>ready for Contractor Selection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/>
              <a:t>Release RFP </a:t>
            </a:r>
            <a:r>
              <a:rPr lang="en-US" sz="1000" dirty="0" smtClean="0"/>
              <a:t>and Construction Documents</a:t>
            </a:r>
            <a:endParaRPr lang="en-US" sz="1000" dirty="0"/>
          </a:p>
        </p:txBody>
      </p:sp>
      <p:sp>
        <p:nvSpPr>
          <p:cNvPr id="74" name="Down Arrow 73"/>
          <p:cNvSpPr/>
          <p:nvPr/>
        </p:nvSpPr>
        <p:spPr>
          <a:xfrm>
            <a:off x="2676732" y="3733800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>
            <a:off x="2524332" y="3914001"/>
            <a:ext cx="445956" cy="21544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No Go</a:t>
            </a:r>
            <a:endParaRPr lang="en-US" sz="800" dirty="0"/>
          </a:p>
        </p:txBody>
      </p:sp>
      <p:sp>
        <p:nvSpPr>
          <p:cNvPr id="76" name="Down Arrow 75"/>
          <p:cNvSpPr/>
          <p:nvPr/>
        </p:nvSpPr>
        <p:spPr>
          <a:xfrm>
            <a:off x="2667000" y="4176355"/>
            <a:ext cx="45719" cy="152400"/>
          </a:xfrm>
          <a:prstGeom prst="downArrow">
            <a:avLst/>
          </a:prstGeom>
          <a:solidFill>
            <a:srgbClr val="00B0F0">
              <a:alpha val="1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/>
          <p:cNvSpPr txBox="1"/>
          <p:nvPr/>
        </p:nvSpPr>
        <p:spPr>
          <a:xfrm>
            <a:off x="2514600" y="4356556"/>
            <a:ext cx="1927131" cy="461665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800" dirty="0" smtClean="0"/>
              <a:t>Continue Feedback between</a:t>
            </a:r>
          </a:p>
          <a:p>
            <a:r>
              <a:rPr lang="en-US" sz="800" dirty="0" smtClean="0"/>
              <a:t>Owner and A/E</a:t>
            </a:r>
          </a:p>
          <a:p>
            <a:pPr>
              <a:buFont typeface="Arial" pitchFamily="34" charset="0"/>
              <a:buChar char="•"/>
            </a:pPr>
            <a:r>
              <a:rPr lang="en-US" sz="800" dirty="0" smtClean="0"/>
              <a:t>Interactive Process until Owner Approval</a:t>
            </a:r>
          </a:p>
        </p:txBody>
      </p:sp>
      <p:cxnSp>
        <p:nvCxnSpPr>
          <p:cNvPr id="79" name="Straight Connector 78"/>
          <p:cNvCxnSpPr/>
          <p:nvPr/>
        </p:nvCxnSpPr>
        <p:spPr>
          <a:xfrm rot="5400000">
            <a:off x="-1828800" y="3429000"/>
            <a:ext cx="6858000" cy="1588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Elbow Connector 54"/>
          <p:cNvCxnSpPr>
            <a:stCxn id="77" idx="1"/>
            <a:endCxn id="37" idx="2"/>
          </p:cNvCxnSpPr>
          <p:nvPr/>
        </p:nvCxnSpPr>
        <p:spPr>
          <a:xfrm rot="10800000">
            <a:off x="2380336" y="3675221"/>
            <a:ext cx="134264" cy="912168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391845" y="4953000"/>
            <a:ext cx="979755" cy="276999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A/E + Owner</a:t>
            </a:r>
            <a:endParaRPr lang="en-US" sz="1200" dirty="0"/>
          </a:p>
        </p:txBody>
      </p:sp>
      <p:sp>
        <p:nvSpPr>
          <p:cNvPr id="101" name="TextBox 100"/>
          <p:cNvSpPr txBox="1"/>
          <p:nvPr/>
        </p:nvSpPr>
        <p:spPr>
          <a:xfrm>
            <a:off x="0" y="0"/>
            <a:ext cx="1175322" cy="307777"/>
          </a:xfrm>
          <a:prstGeom prst="rect">
            <a:avLst/>
          </a:prstGeom>
          <a:noFill/>
          <a:ln w="28575">
            <a:solidFill>
              <a:srgbClr val="00B050"/>
            </a:solidFill>
            <a:prstDash val="sysDot"/>
          </a:ln>
        </p:spPr>
        <p:txBody>
          <a:bodyPr wrap="none" rtlCol="0">
            <a:spAutoFit/>
          </a:bodyPr>
          <a:lstStyle/>
          <a:p>
            <a:r>
              <a:rPr lang="en-US" sz="1400" b="1" i="1" dirty="0" smtClean="0"/>
              <a:t>Design Phase</a:t>
            </a:r>
            <a:endParaRPr lang="en-US" sz="1400" b="1" i="1" dirty="0"/>
          </a:p>
        </p:txBody>
      </p:sp>
      <p:sp>
        <p:nvSpPr>
          <p:cNvPr id="102" name="Down Arrow 101"/>
          <p:cNvSpPr/>
          <p:nvPr/>
        </p:nvSpPr>
        <p:spPr>
          <a:xfrm>
            <a:off x="1905000" y="5562600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TextBox 102"/>
          <p:cNvSpPr txBox="1"/>
          <p:nvPr/>
        </p:nvSpPr>
        <p:spPr>
          <a:xfrm>
            <a:off x="1752600" y="5742801"/>
            <a:ext cx="303288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Go</a:t>
            </a:r>
            <a:endParaRPr lang="en-US" sz="800" dirty="0"/>
          </a:p>
        </p:txBody>
      </p:sp>
      <p:sp>
        <p:nvSpPr>
          <p:cNvPr id="104" name="Down Arrow 103"/>
          <p:cNvSpPr/>
          <p:nvPr/>
        </p:nvSpPr>
        <p:spPr>
          <a:xfrm>
            <a:off x="1905000" y="6005155"/>
            <a:ext cx="45719" cy="624245"/>
          </a:xfrm>
          <a:prstGeom prst="downArrow">
            <a:avLst/>
          </a:prstGeom>
          <a:solidFill>
            <a:srgbClr val="00B0F0">
              <a:alpha val="1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Down Arrow 104"/>
          <p:cNvSpPr/>
          <p:nvPr/>
        </p:nvSpPr>
        <p:spPr>
          <a:xfrm>
            <a:off x="3678576" y="5562600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TextBox 105"/>
          <p:cNvSpPr txBox="1"/>
          <p:nvPr/>
        </p:nvSpPr>
        <p:spPr>
          <a:xfrm>
            <a:off x="3440244" y="5742801"/>
            <a:ext cx="445956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No Go</a:t>
            </a:r>
            <a:endParaRPr lang="en-US" sz="800" dirty="0"/>
          </a:p>
        </p:txBody>
      </p:sp>
      <p:sp>
        <p:nvSpPr>
          <p:cNvPr id="107" name="Down Arrow 106"/>
          <p:cNvSpPr/>
          <p:nvPr/>
        </p:nvSpPr>
        <p:spPr>
          <a:xfrm>
            <a:off x="3668844" y="6005155"/>
            <a:ext cx="45719" cy="152400"/>
          </a:xfrm>
          <a:prstGeom prst="downArrow">
            <a:avLst/>
          </a:prstGeom>
          <a:solidFill>
            <a:srgbClr val="00B0F0">
              <a:alpha val="1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TextBox 107"/>
          <p:cNvSpPr txBox="1"/>
          <p:nvPr/>
        </p:nvSpPr>
        <p:spPr>
          <a:xfrm>
            <a:off x="2209800" y="6185356"/>
            <a:ext cx="2018501" cy="461665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800" dirty="0" smtClean="0"/>
              <a:t>Revise Material for RFP and Construction</a:t>
            </a:r>
          </a:p>
          <a:p>
            <a:r>
              <a:rPr lang="en-US" sz="800" dirty="0" smtClean="0"/>
              <a:t>Documents Until Owner has Approved</a:t>
            </a:r>
          </a:p>
          <a:p>
            <a:pPr>
              <a:buFont typeface="Arial" pitchFamily="34" charset="0"/>
              <a:buChar char="•"/>
            </a:pPr>
            <a:r>
              <a:rPr lang="en-US" sz="800" dirty="0" smtClean="0"/>
              <a:t>Feedback from A/E can be Useful to Owner</a:t>
            </a:r>
          </a:p>
        </p:txBody>
      </p:sp>
      <p:cxnSp>
        <p:nvCxnSpPr>
          <p:cNvPr id="109" name="Elbow Connector 54"/>
          <p:cNvCxnSpPr>
            <a:stCxn id="108" idx="3"/>
            <a:endCxn id="73" idx="3"/>
          </p:cNvCxnSpPr>
          <p:nvPr/>
        </p:nvCxnSpPr>
        <p:spPr>
          <a:xfrm flipH="1" flipV="1">
            <a:off x="4152616" y="5225534"/>
            <a:ext cx="75685" cy="1190655"/>
          </a:xfrm>
          <a:prstGeom prst="bentConnector3">
            <a:avLst>
              <a:gd name="adj1" fmla="val -302041"/>
            </a:avLst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54"/>
          <p:cNvCxnSpPr>
            <a:stCxn id="41" idx="3"/>
            <a:endCxn id="16" idx="3"/>
          </p:cNvCxnSpPr>
          <p:nvPr/>
        </p:nvCxnSpPr>
        <p:spPr>
          <a:xfrm flipH="1" flipV="1">
            <a:off x="2556025" y="1629490"/>
            <a:ext cx="1753024" cy="1876454"/>
          </a:xfrm>
          <a:prstGeom prst="bentConnector3">
            <a:avLst>
              <a:gd name="adj1" fmla="val -9702"/>
            </a:avLst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Connector 43"/>
          <p:cNvCxnSpPr/>
          <p:nvPr/>
        </p:nvCxnSpPr>
        <p:spPr>
          <a:xfrm rot="5400000">
            <a:off x="1142206" y="3429000"/>
            <a:ext cx="6858794" cy="794"/>
          </a:xfrm>
          <a:prstGeom prst="line">
            <a:avLst/>
          </a:prstGeom>
          <a:ln w="28575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802341" y="2009001"/>
            <a:ext cx="1005788" cy="276999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Contractor(s)</a:t>
            </a:r>
            <a:endParaRPr lang="en-US" sz="1200" dirty="0"/>
          </a:p>
        </p:txBody>
      </p:sp>
      <p:sp>
        <p:nvSpPr>
          <p:cNvPr id="58" name="TextBox 57"/>
          <p:cNvSpPr txBox="1"/>
          <p:nvPr/>
        </p:nvSpPr>
        <p:spPr>
          <a:xfrm>
            <a:off x="381000" y="2009001"/>
            <a:ext cx="979755" cy="276999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A/E + Owner</a:t>
            </a:r>
            <a:endParaRPr lang="en-US" sz="1200" dirty="0"/>
          </a:p>
        </p:txBody>
      </p:sp>
      <p:cxnSp>
        <p:nvCxnSpPr>
          <p:cNvPr id="79" name="Straight Connector 78"/>
          <p:cNvCxnSpPr/>
          <p:nvPr/>
        </p:nvCxnSpPr>
        <p:spPr>
          <a:xfrm rot="5400000">
            <a:off x="-1829594" y="3429000"/>
            <a:ext cx="6858794" cy="794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0" y="0"/>
            <a:ext cx="1252266" cy="307777"/>
          </a:xfrm>
          <a:prstGeom prst="rect">
            <a:avLst/>
          </a:prstGeom>
          <a:noFill/>
          <a:ln w="28575">
            <a:solidFill>
              <a:srgbClr val="0070C0"/>
            </a:solidFill>
            <a:prstDash val="sysDot"/>
          </a:ln>
        </p:spPr>
        <p:txBody>
          <a:bodyPr wrap="none" rtlCol="0">
            <a:spAutoFit/>
          </a:bodyPr>
          <a:lstStyle/>
          <a:p>
            <a:r>
              <a:rPr lang="en-US" sz="1400" b="1" i="1" dirty="0" smtClean="0"/>
              <a:t>Pre-Con Phase</a:t>
            </a:r>
            <a:endParaRPr lang="en-US" sz="1400" b="1" i="1" dirty="0"/>
          </a:p>
        </p:txBody>
      </p:sp>
      <p:sp>
        <p:nvSpPr>
          <p:cNvPr id="102" name="Down Arrow 101"/>
          <p:cNvSpPr/>
          <p:nvPr/>
        </p:nvSpPr>
        <p:spPr>
          <a:xfrm>
            <a:off x="1905000" y="1"/>
            <a:ext cx="45719" cy="3048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1752600" y="381000"/>
            <a:ext cx="1720343" cy="246221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000" dirty="0" smtClean="0"/>
              <a:t>Contractors </a:t>
            </a:r>
            <a:r>
              <a:rPr lang="en-US" sz="1000" dirty="0" smtClean="0"/>
              <a:t>Submit Proposal</a:t>
            </a:r>
            <a:endParaRPr lang="en-US" sz="1000" dirty="0"/>
          </a:p>
        </p:txBody>
      </p:sp>
      <p:sp>
        <p:nvSpPr>
          <p:cNvPr id="49" name="Down Arrow 48"/>
          <p:cNvSpPr/>
          <p:nvPr/>
        </p:nvSpPr>
        <p:spPr>
          <a:xfrm>
            <a:off x="1905000" y="685800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1752600" y="866001"/>
            <a:ext cx="303288" cy="21544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Go</a:t>
            </a:r>
            <a:endParaRPr lang="en-US" sz="800" dirty="0"/>
          </a:p>
        </p:txBody>
      </p:sp>
      <p:sp>
        <p:nvSpPr>
          <p:cNvPr id="51" name="Down Arrow 50"/>
          <p:cNvSpPr/>
          <p:nvPr/>
        </p:nvSpPr>
        <p:spPr>
          <a:xfrm>
            <a:off x="1905000" y="1142999"/>
            <a:ext cx="45719" cy="838201"/>
          </a:xfrm>
          <a:prstGeom prst="downArrow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Down Arrow 51"/>
          <p:cNvSpPr/>
          <p:nvPr/>
        </p:nvSpPr>
        <p:spPr>
          <a:xfrm>
            <a:off x="2676732" y="685800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2524332" y="866001"/>
            <a:ext cx="445956" cy="21544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No Go</a:t>
            </a:r>
            <a:endParaRPr lang="en-US" sz="800" dirty="0"/>
          </a:p>
        </p:txBody>
      </p:sp>
      <p:sp>
        <p:nvSpPr>
          <p:cNvPr id="54" name="Down Arrow 53"/>
          <p:cNvSpPr/>
          <p:nvPr/>
        </p:nvSpPr>
        <p:spPr>
          <a:xfrm>
            <a:off x="2667000" y="1128355"/>
            <a:ext cx="45719" cy="152400"/>
          </a:xfrm>
          <a:prstGeom prst="downArrow">
            <a:avLst/>
          </a:prstGeom>
          <a:solidFill>
            <a:srgbClr val="00B0F0">
              <a:alpha val="1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2336863" y="1308556"/>
            <a:ext cx="1930337" cy="461665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800" dirty="0" smtClean="0"/>
              <a:t>Revise Material for RFP and Construction</a:t>
            </a:r>
          </a:p>
          <a:p>
            <a:r>
              <a:rPr lang="en-US" sz="800" dirty="0" smtClean="0"/>
              <a:t>Documents Until Qualified Contractors </a:t>
            </a:r>
          </a:p>
          <a:p>
            <a:r>
              <a:rPr lang="en-US" sz="800" dirty="0" smtClean="0"/>
              <a:t>Submit Interest in Project</a:t>
            </a:r>
          </a:p>
        </p:txBody>
      </p:sp>
      <p:cxnSp>
        <p:nvCxnSpPr>
          <p:cNvPr id="59" name="Elbow Connector 54"/>
          <p:cNvCxnSpPr>
            <a:stCxn id="56" idx="0"/>
            <a:endCxn id="48" idx="3"/>
          </p:cNvCxnSpPr>
          <p:nvPr/>
        </p:nvCxnSpPr>
        <p:spPr>
          <a:xfrm rot="5400000" flipH="1" flipV="1">
            <a:off x="2985265" y="820879"/>
            <a:ext cx="804445" cy="170911"/>
          </a:xfrm>
          <a:prstGeom prst="bentConnector4">
            <a:avLst>
              <a:gd name="adj1" fmla="val 42348"/>
              <a:gd name="adj2" fmla="val 233754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1754341" y="2011978"/>
            <a:ext cx="2303836" cy="553998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000" dirty="0" smtClean="0"/>
              <a:t>Decide on Contractors 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/>
              <a:t>Decide on Pre-Bid and Review Meetings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/>
              <a:t>Selection Process and Details Outlined</a:t>
            </a:r>
            <a:endParaRPr lang="en-US" sz="1000" dirty="0"/>
          </a:p>
        </p:txBody>
      </p:sp>
      <p:sp>
        <p:nvSpPr>
          <p:cNvPr id="62" name="Down Arrow 61"/>
          <p:cNvSpPr/>
          <p:nvPr/>
        </p:nvSpPr>
        <p:spPr>
          <a:xfrm>
            <a:off x="2129306" y="2590800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2022625" y="2771001"/>
            <a:ext cx="303288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Go</a:t>
            </a:r>
            <a:endParaRPr lang="en-US" sz="800" dirty="0"/>
          </a:p>
        </p:txBody>
      </p:sp>
      <p:sp>
        <p:nvSpPr>
          <p:cNvPr id="64" name="Down Arrow 63"/>
          <p:cNvSpPr/>
          <p:nvPr/>
        </p:nvSpPr>
        <p:spPr>
          <a:xfrm>
            <a:off x="3546925" y="2590800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3364044" y="2771001"/>
            <a:ext cx="445956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No Go</a:t>
            </a:r>
            <a:endParaRPr lang="en-US" sz="800" dirty="0"/>
          </a:p>
        </p:txBody>
      </p:sp>
      <p:sp>
        <p:nvSpPr>
          <p:cNvPr id="69" name="Down Arrow 68"/>
          <p:cNvSpPr/>
          <p:nvPr/>
        </p:nvSpPr>
        <p:spPr>
          <a:xfrm>
            <a:off x="2133269" y="3048000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TextBox 96"/>
          <p:cNvSpPr txBox="1"/>
          <p:nvPr/>
        </p:nvSpPr>
        <p:spPr>
          <a:xfrm>
            <a:off x="1752600" y="3272135"/>
            <a:ext cx="2582758" cy="507831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900" dirty="0" smtClean="0"/>
              <a:t>Have Pre-Bid and Review Meetings</a:t>
            </a:r>
          </a:p>
          <a:p>
            <a:pPr>
              <a:buFont typeface="Arial" pitchFamily="34" charset="0"/>
              <a:buChar char="•"/>
            </a:pPr>
            <a:r>
              <a:rPr lang="en-US" sz="900" dirty="0" smtClean="0"/>
              <a:t>Conduct Bid Day</a:t>
            </a:r>
          </a:p>
          <a:p>
            <a:pPr>
              <a:buFont typeface="Arial" pitchFamily="34" charset="0"/>
              <a:buChar char="•"/>
            </a:pPr>
            <a:r>
              <a:rPr lang="en-US" sz="900" dirty="0" smtClean="0"/>
              <a:t>Submit Final Proposals and Presentations to Client</a:t>
            </a:r>
          </a:p>
        </p:txBody>
      </p:sp>
      <p:sp>
        <p:nvSpPr>
          <p:cNvPr id="98" name="Down Arrow 97"/>
          <p:cNvSpPr/>
          <p:nvPr/>
        </p:nvSpPr>
        <p:spPr>
          <a:xfrm>
            <a:off x="1905000" y="3810000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TextBox 98"/>
          <p:cNvSpPr txBox="1"/>
          <p:nvPr/>
        </p:nvSpPr>
        <p:spPr>
          <a:xfrm>
            <a:off x="1752600" y="3990201"/>
            <a:ext cx="303288" cy="21544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Go</a:t>
            </a:r>
            <a:endParaRPr lang="en-US" sz="800" dirty="0"/>
          </a:p>
        </p:txBody>
      </p:sp>
      <p:sp>
        <p:nvSpPr>
          <p:cNvPr id="100" name="Down Arrow 99"/>
          <p:cNvSpPr/>
          <p:nvPr/>
        </p:nvSpPr>
        <p:spPr>
          <a:xfrm>
            <a:off x="2676732" y="3810000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TextBox 109"/>
          <p:cNvSpPr txBox="1"/>
          <p:nvPr/>
        </p:nvSpPr>
        <p:spPr>
          <a:xfrm>
            <a:off x="2524332" y="3990201"/>
            <a:ext cx="445956" cy="21544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No Go</a:t>
            </a:r>
            <a:endParaRPr lang="en-US" sz="800" dirty="0"/>
          </a:p>
        </p:txBody>
      </p:sp>
      <p:cxnSp>
        <p:nvCxnSpPr>
          <p:cNvPr id="115" name="Elbow Connector 54"/>
          <p:cNvCxnSpPr>
            <a:stCxn id="65" idx="3"/>
            <a:endCxn id="56" idx="3"/>
          </p:cNvCxnSpPr>
          <p:nvPr/>
        </p:nvCxnSpPr>
        <p:spPr>
          <a:xfrm flipV="1">
            <a:off x="3810000" y="1539389"/>
            <a:ext cx="457200" cy="1339334"/>
          </a:xfrm>
          <a:prstGeom prst="bentConnector3">
            <a:avLst>
              <a:gd name="adj1" fmla="val 1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Elbow Connector 54"/>
          <p:cNvCxnSpPr>
            <a:stCxn id="110" idx="3"/>
            <a:endCxn id="56" idx="3"/>
          </p:cNvCxnSpPr>
          <p:nvPr/>
        </p:nvCxnSpPr>
        <p:spPr>
          <a:xfrm flipV="1">
            <a:off x="2970288" y="1539389"/>
            <a:ext cx="1296912" cy="2558534"/>
          </a:xfrm>
          <a:prstGeom prst="bentConnector3">
            <a:avLst>
              <a:gd name="adj1" fmla="val 117626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4802341" y="3276600"/>
            <a:ext cx="1005788" cy="276999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Contractor(s)</a:t>
            </a:r>
            <a:endParaRPr lang="en-US" sz="1200" dirty="0"/>
          </a:p>
        </p:txBody>
      </p:sp>
      <p:sp>
        <p:nvSpPr>
          <p:cNvPr id="122" name="TextBox 121"/>
          <p:cNvSpPr txBox="1"/>
          <p:nvPr/>
        </p:nvSpPr>
        <p:spPr>
          <a:xfrm>
            <a:off x="381000" y="3276600"/>
            <a:ext cx="979755" cy="276999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A/E + Owner</a:t>
            </a:r>
            <a:endParaRPr lang="en-US" sz="1200" dirty="0"/>
          </a:p>
        </p:txBody>
      </p:sp>
      <p:sp>
        <p:nvSpPr>
          <p:cNvPr id="125" name="TextBox 124"/>
          <p:cNvSpPr txBox="1"/>
          <p:nvPr/>
        </p:nvSpPr>
        <p:spPr>
          <a:xfrm>
            <a:off x="4802341" y="381000"/>
            <a:ext cx="1005788" cy="276999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Contractor(s)</a:t>
            </a:r>
            <a:endParaRPr lang="en-US" sz="1200" dirty="0"/>
          </a:p>
        </p:txBody>
      </p:sp>
      <p:sp>
        <p:nvSpPr>
          <p:cNvPr id="126" name="TextBox 125"/>
          <p:cNvSpPr txBox="1"/>
          <p:nvPr/>
        </p:nvSpPr>
        <p:spPr>
          <a:xfrm>
            <a:off x="381000" y="381000"/>
            <a:ext cx="979755" cy="276999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A/E + Owner</a:t>
            </a:r>
            <a:endParaRPr lang="en-US" sz="1200" dirty="0"/>
          </a:p>
        </p:txBody>
      </p:sp>
      <p:sp>
        <p:nvSpPr>
          <p:cNvPr id="130" name="TextBox 129"/>
          <p:cNvSpPr txBox="1"/>
          <p:nvPr/>
        </p:nvSpPr>
        <p:spPr>
          <a:xfrm>
            <a:off x="1752600" y="4450378"/>
            <a:ext cx="1342034" cy="400110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000" dirty="0" smtClean="0"/>
              <a:t>Decide on Contractor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 smtClean="0"/>
              <a:t>Award Contract</a:t>
            </a:r>
            <a:endParaRPr lang="en-US" sz="1000" dirty="0"/>
          </a:p>
        </p:txBody>
      </p:sp>
      <p:sp>
        <p:nvSpPr>
          <p:cNvPr id="131" name="Down Arrow 130"/>
          <p:cNvSpPr/>
          <p:nvPr/>
        </p:nvSpPr>
        <p:spPr>
          <a:xfrm>
            <a:off x="1860793" y="4876800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TextBox 131"/>
          <p:cNvSpPr txBox="1"/>
          <p:nvPr/>
        </p:nvSpPr>
        <p:spPr>
          <a:xfrm>
            <a:off x="1754112" y="5057001"/>
            <a:ext cx="303288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Go</a:t>
            </a:r>
            <a:endParaRPr lang="en-US" sz="800" dirty="0"/>
          </a:p>
        </p:txBody>
      </p:sp>
      <p:sp>
        <p:nvSpPr>
          <p:cNvPr id="133" name="Down Arrow 132"/>
          <p:cNvSpPr/>
          <p:nvPr/>
        </p:nvSpPr>
        <p:spPr>
          <a:xfrm>
            <a:off x="2926081" y="4876800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TextBox 133"/>
          <p:cNvSpPr txBox="1"/>
          <p:nvPr/>
        </p:nvSpPr>
        <p:spPr>
          <a:xfrm>
            <a:off x="2743200" y="5057001"/>
            <a:ext cx="445956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No Go</a:t>
            </a:r>
            <a:endParaRPr lang="en-US" sz="800" dirty="0"/>
          </a:p>
        </p:txBody>
      </p:sp>
      <p:sp>
        <p:nvSpPr>
          <p:cNvPr id="135" name="Down Arrow 134"/>
          <p:cNvSpPr/>
          <p:nvPr/>
        </p:nvSpPr>
        <p:spPr>
          <a:xfrm>
            <a:off x="1864756" y="5334000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6" name="Elbow Connector 54"/>
          <p:cNvCxnSpPr>
            <a:stCxn id="134" idx="3"/>
            <a:endCxn id="56" idx="3"/>
          </p:cNvCxnSpPr>
          <p:nvPr/>
        </p:nvCxnSpPr>
        <p:spPr>
          <a:xfrm flipV="1">
            <a:off x="3189156" y="1539389"/>
            <a:ext cx="1078044" cy="3625334"/>
          </a:xfrm>
          <a:prstGeom prst="bentConnector3">
            <a:avLst>
              <a:gd name="adj1" fmla="val 121205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Down Arrow 136"/>
          <p:cNvSpPr/>
          <p:nvPr/>
        </p:nvSpPr>
        <p:spPr>
          <a:xfrm>
            <a:off x="1905000" y="4267200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TextBox 137"/>
          <p:cNvSpPr txBox="1"/>
          <p:nvPr/>
        </p:nvSpPr>
        <p:spPr>
          <a:xfrm>
            <a:off x="4802341" y="4447401"/>
            <a:ext cx="851900" cy="276999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Contractor</a:t>
            </a:r>
            <a:endParaRPr lang="en-US" sz="1200" dirty="0"/>
          </a:p>
        </p:txBody>
      </p:sp>
      <p:sp>
        <p:nvSpPr>
          <p:cNvPr id="139" name="TextBox 138"/>
          <p:cNvSpPr txBox="1"/>
          <p:nvPr/>
        </p:nvSpPr>
        <p:spPr>
          <a:xfrm>
            <a:off x="381000" y="4447401"/>
            <a:ext cx="979755" cy="276999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A/E + Owner</a:t>
            </a:r>
            <a:endParaRPr lang="en-US" sz="1200" dirty="0"/>
          </a:p>
        </p:txBody>
      </p:sp>
      <p:sp>
        <p:nvSpPr>
          <p:cNvPr id="141" name="TextBox 140"/>
          <p:cNvSpPr txBox="1"/>
          <p:nvPr/>
        </p:nvSpPr>
        <p:spPr>
          <a:xfrm>
            <a:off x="1752600" y="5502533"/>
            <a:ext cx="2113079" cy="246221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000" dirty="0" smtClean="0"/>
              <a:t>Decide on Project Team (Main Subs)</a:t>
            </a:r>
            <a:endParaRPr lang="en-US" sz="1000" dirty="0"/>
          </a:p>
        </p:txBody>
      </p:sp>
      <p:sp>
        <p:nvSpPr>
          <p:cNvPr id="142" name="Down Arrow 141"/>
          <p:cNvSpPr/>
          <p:nvPr/>
        </p:nvSpPr>
        <p:spPr>
          <a:xfrm>
            <a:off x="2011681" y="5791200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TextBox 142"/>
          <p:cNvSpPr txBox="1"/>
          <p:nvPr/>
        </p:nvSpPr>
        <p:spPr>
          <a:xfrm>
            <a:off x="1905000" y="5971401"/>
            <a:ext cx="303288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Go</a:t>
            </a:r>
            <a:endParaRPr lang="en-US" sz="800" dirty="0"/>
          </a:p>
        </p:txBody>
      </p:sp>
      <p:sp>
        <p:nvSpPr>
          <p:cNvPr id="144" name="Down Arrow 143"/>
          <p:cNvSpPr/>
          <p:nvPr/>
        </p:nvSpPr>
        <p:spPr>
          <a:xfrm>
            <a:off x="3429300" y="5791200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TextBox 144"/>
          <p:cNvSpPr txBox="1"/>
          <p:nvPr/>
        </p:nvSpPr>
        <p:spPr>
          <a:xfrm>
            <a:off x="3200400" y="5971401"/>
            <a:ext cx="445956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No Go</a:t>
            </a:r>
            <a:endParaRPr lang="en-US" sz="800" dirty="0"/>
          </a:p>
        </p:txBody>
      </p:sp>
      <p:sp>
        <p:nvSpPr>
          <p:cNvPr id="146" name="TextBox 145"/>
          <p:cNvSpPr txBox="1"/>
          <p:nvPr/>
        </p:nvSpPr>
        <p:spPr>
          <a:xfrm>
            <a:off x="519700" y="5514201"/>
            <a:ext cx="851900" cy="276999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Contractor</a:t>
            </a:r>
            <a:endParaRPr lang="en-US" sz="1200" dirty="0"/>
          </a:p>
        </p:txBody>
      </p:sp>
      <p:sp>
        <p:nvSpPr>
          <p:cNvPr id="149" name="TextBox 148"/>
          <p:cNvSpPr txBox="1"/>
          <p:nvPr/>
        </p:nvSpPr>
        <p:spPr>
          <a:xfrm>
            <a:off x="4800600" y="5514201"/>
            <a:ext cx="979755" cy="276999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Owner + A/E</a:t>
            </a:r>
            <a:endParaRPr lang="en-US" sz="1200" dirty="0"/>
          </a:p>
        </p:txBody>
      </p:sp>
      <p:sp>
        <p:nvSpPr>
          <p:cNvPr id="155" name="TextBox 154"/>
          <p:cNvSpPr txBox="1"/>
          <p:nvPr/>
        </p:nvSpPr>
        <p:spPr>
          <a:xfrm>
            <a:off x="3197676" y="6443246"/>
            <a:ext cx="1069524" cy="33855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800" dirty="0" smtClean="0"/>
              <a:t>Re-Evaluate Options</a:t>
            </a:r>
          </a:p>
          <a:p>
            <a:pPr>
              <a:buFont typeface="Arial" pitchFamily="34" charset="0"/>
              <a:buChar char="•"/>
            </a:pPr>
            <a:r>
              <a:rPr lang="en-US" sz="800" dirty="0" smtClean="0"/>
              <a:t>Seek Further Help</a:t>
            </a:r>
            <a:endParaRPr lang="en-US" sz="800" dirty="0"/>
          </a:p>
        </p:txBody>
      </p:sp>
      <p:sp>
        <p:nvSpPr>
          <p:cNvPr id="156" name="Down Arrow 155"/>
          <p:cNvSpPr/>
          <p:nvPr/>
        </p:nvSpPr>
        <p:spPr>
          <a:xfrm>
            <a:off x="3429000" y="6248400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7" name="Elbow Connector 54"/>
          <p:cNvCxnSpPr>
            <a:stCxn id="155" idx="3"/>
            <a:endCxn id="141" idx="3"/>
          </p:cNvCxnSpPr>
          <p:nvPr/>
        </p:nvCxnSpPr>
        <p:spPr>
          <a:xfrm flipH="1" flipV="1">
            <a:off x="3865679" y="5625644"/>
            <a:ext cx="401521" cy="986879"/>
          </a:xfrm>
          <a:prstGeom prst="bentConnector3">
            <a:avLst>
              <a:gd name="adj1" fmla="val -56934"/>
            </a:avLst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Down Arrow 161"/>
          <p:cNvSpPr/>
          <p:nvPr/>
        </p:nvSpPr>
        <p:spPr>
          <a:xfrm>
            <a:off x="2011681" y="6248400"/>
            <a:ext cx="45719" cy="533400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Connector 43"/>
          <p:cNvCxnSpPr/>
          <p:nvPr/>
        </p:nvCxnSpPr>
        <p:spPr>
          <a:xfrm rot="5400000">
            <a:off x="1142206" y="3429000"/>
            <a:ext cx="6858794" cy="794"/>
          </a:xfrm>
          <a:prstGeom prst="line">
            <a:avLst/>
          </a:prstGeom>
          <a:ln w="28575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rot="5400000">
            <a:off x="-1829594" y="3429000"/>
            <a:ext cx="6858794" cy="794"/>
          </a:xfrm>
          <a:prstGeom prst="line">
            <a:avLst/>
          </a:prstGeom>
          <a:ln w="28575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TextBox 140"/>
          <p:cNvSpPr txBox="1"/>
          <p:nvPr/>
        </p:nvSpPr>
        <p:spPr>
          <a:xfrm>
            <a:off x="1752600" y="228600"/>
            <a:ext cx="2113079" cy="246221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000" dirty="0" smtClean="0"/>
              <a:t>Decide on Project Team (Main Subs)</a:t>
            </a:r>
            <a:endParaRPr lang="en-US" sz="1000" dirty="0"/>
          </a:p>
        </p:txBody>
      </p:sp>
      <p:sp>
        <p:nvSpPr>
          <p:cNvPr id="142" name="Down Arrow 141"/>
          <p:cNvSpPr/>
          <p:nvPr/>
        </p:nvSpPr>
        <p:spPr>
          <a:xfrm>
            <a:off x="2011681" y="517267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TextBox 142"/>
          <p:cNvSpPr txBox="1"/>
          <p:nvPr/>
        </p:nvSpPr>
        <p:spPr>
          <a:xfrm>
            <a:off x="1905000" y="697468"/>
            <a:ext cx="303288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Go</a:t>
            </a:r>
            <a:endParaRPr lang="en-US" sz="800" dirty="0"/>
          </a:p>
        </p:txBody>
      </p:sp>
      <p:sp>
        <p:nvSpPr>
          <p:cNvPr id="144" name="Down Arrow 143"/>
          <p:cNvSpPr/>
          <p:nvPr/>
        </p:nvSpPr>
        <p:spPr>
          <a:xfrm>
            <a:off x="3429300" y="517267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TextBox 144"/>
          <p:cNvSpPr txBox="1"/>
          <p:nvPr/>
        </p:nvSpPr>
        <p:spPr>
          <a:xfrm>
            <a:off x="3200400" y="697468"/>
            <a:ext cx="445956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No Go</a:t>
            </a:r>
            <a:endParaRPr lang="en-US" sz="800" dirty="0"/>
          </a:p>
        </p:txBody>
      </p:sp>
      <p:sp>
        <p:nvSpPr>
          <p:cNvPr id="146" name="TextBox 145"/>
          <p:cNvSpPr txBox="1"/>
          <p:nvPr/>
        </p:nvSpPr>
        <p:spPr>
          <a:xfrm>
            <a:off x="519700" y="240268"/>
            <a:ext cx="851900" cy="276999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Contractor</a:t>
            </a:r>
            <a:endParaRPr lang="en-US" sz="1200" dirty="0"/>
          </a:p>
        </p:txBody>
      </p:sp>
      <p:sp>
        <p:nvSpPr>
          <p:cNvPr id="149" name="TextBox 148"/>
          <p:cNvSpPr txBox="1"/>
          <p:nvPr/>
        </p:nvSpPr>
        <p:spPr>
          <a:xfrm>
            <a:off x="4800600" y="240268"/>
            <a:ext cx="979755" cy="276999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Owner + A/E</a:t>
            </a:r>
            <a:endParaRPr lang="en-US" sz="1200" dirty="0"/>
          </a:p>
        </p:txBody>
      </p:sp>
      <p:sp>
        <p:nvSpPr>
          <p:cNvPr id="155" name="TextBox 154"/>
          <p:cNvSpPr txBox="1"/>
          <p:nvPr/>
        </p:nvSpPr>
        <p:spPr>
          <a:xfrm>
            <a:off x="3197676" y="1169313"/>
            <a:ext cx="1069524" cy="33855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800" dirty="0" smtClean="0"/>
              <a:t>Re-Evaluate Options</a:t>
            </a:r>
          </a:p>
          <a:p>
            <a:pPr>
              <a:buFont typeface="Arial" pitchFamily="34" charset="0"/>
              <a:buChar char="•"/>
            </a:pPr>
            <a:r>
              <a:rPr lang="en-US" sz="800" dirty="0" smtClean="0"/>
              <a:t>Seek Further Help</a:t>
            </a:r>
            <a:endParaRPr lang="en-US" sz="800" dirty="0"/>
          </a:p>
        </p:txBody>
      </p:sp>
      <p:sp>
        <p:nvSpPr>
          <p:cNvPr id="156" name="Down Arrow 155"/>
          <p:cNvSpPr/>
          <p:nvPr/>
        </p:nvSpPr>
        <p:spPr>
          <a:xfrm>
            <a:off x="3429000" y="974467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7" name="Elbow Connector 54"/>
          <p:cNvCxnSpPr>
            <a:stCxn id="155" idx="3"/>
            <a:endCxn id="141" idx="3"/>
          </p:cNvCxnSpPr>
          <p:nvPr/>
        </p:nvCxnSpPr>
        <p:spPr>
          <a:xfrm flipH="1" flipV="1">
            <a:off x="3865679" y="351711"/>
            <a:ext cx="401521" cy="986879"/>
          </a:xfrm>
          <a:prstGeom prst="bentConnector3">
            <a:avLst>
              <a:gd name="adj1" fmla="val -56934"/>
            </a:avLst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Down Arrow 161"/>
          <p:cNvSpPr/>
          <p:nvPr/>
        </p:nvSpPr>
        <p:spPr>
          <a:xfrm>
            <a:off x="2011681" y="974467"/>
            <a:ext cx="45719" cy="549534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1752600" y="1625769"/>
            <a:ext cx="2383986" cy="507831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900" dirty="0" smtClean="0"/>
              <a:t>Establish: Project Team, Project and Schedule,</a:t>
            </a:r>
          </a:p>
          <a:p>
            <a:r>
              <a:rPr lang="en-US" sz="900" dirty="0" smtClean="0"/>
              <a:t>Site Logistics, and Plan of Attack</a:t>
            </a:r>
          </a:p>
          <a:p>
            <a:pPr>
              <a:buFont typeface="Arial" pitchFamily="34" charset="0"/>
              <a:buChar char="•"/>
            </a:pPr>
            <a:r>
              <a:rPr lang="en-US" sz="900" dirty="0" smtClean="0"/>
              <a:t>Communicate Plan to Owner and A/E </a:t>
            </a:r>
          </a:p>
        </p:txBody>
      </p:sp>
      <p:sp>
        <p:nvSpPr>
          <p:cNvPr id="67" name="Down Arrow 66"/>
          <p:cNvSpPr/>
          <p:nvPr/>
        </p:nvSpPr>
        <p:spPr>
          <a:xfrm>
            <a:off x="3465515" y="2195155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3313115" y="2375356"/>
            <a:ext cx="445956" cy="21544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No Go</a:t>
            </a:r>
            <a:endParaRPr lang="en-US" sz="800" dirty="0"/>
          </a:p>
        </p:txBody>
      </p:sp>
      <p:sp>
        <p:nvSpPr>
          <p:cNvPr id="81" name="TextBox 80"/>
          <p:cNvSpPr txBox="1"/>
          <p:nvPr/>
        </p:nvSpPr>
        <p:spPr>
          <a:xfrm>
            <a:off x="530545" y="1628001"/>
            <a:ext cx="851900" cy="276999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Contractor</a:t>
            </a:r>
            <a:endParaRPr lang="en-US" sz="1200" dirty="0"/>
          </a:p>
        </p:txBody>
      </p:sp>
      <p:sp>
        <p:nvSpPr>
          <p:cNvPr id="82" name="TextBox 81"/>
          <p:cNvSpPr txBox="1"/>
          <p:nvPr/>
        </p:nvSpPr>
        <p:spPr>
          <a:xfrm>
            <a:off x="4811445" y="1628001"/>
            <a:ext cx="979755" cy="276999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Owner + A/E</a:t>
            </a:r>
            <a:endParaRPr lang="en-US" sz="1200" dirty="0"/>
          </a:p>
        </p:txBody>
      </p:sp>
      <p:sp>
        <p:nvSpPr>
          <p:cNvPr id="85" name="Down Arrow 84"/>
          <p:cNvSpPr/>
          <p:nvPr/>
        </p:nvSpPr>
        <p:spPr>
          <a:xfrm>
            <a:off x="3454271" y="2652355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TextBox 85"/>
          <p:cNvSpPr txBox="1"/>
          <p:nvPr/>
        </p:nvSpPr>
        <p:spPr>
          <a:xfrm>
            <a:off x="3301871" y="2832556"/>
            <a:ext cx="965329" cy="33855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800" dirty="0" smtClean="0"/>
              <a:t>Re-Evaluate</a:t>
            </a:r>
          </a:p>
          <a:p>
            <a:pPr>
              <a:buFont typeface="Arial" pitchFamily="34" charset="0"/>
              <a:buChar char="•"/>
            </a:pPr>
            <a:r>
              <a:rPr lang="en-US" sz="800" dirty="0" smtClean="0"/>
              <a:t>Seek Further Help</a:t>
            </a:r>
            <a:endParaRPr lang="en-US" sz="800" dirty="0"/>
          </a:p>
        </p:txBody>
      </p:sp>
      <p:sp>
        <p:nvSpPr>
          <p:cNvPr id="88" name="Down Arrow 87"/>
          <p:cNvSpPr/>
          <p:nvPr/>
        </p:nvSpPr>
        <p:spPr>
          <a:xfrm>
            <a:off x="2011681" y="2650866"/>
            <a:ext cx="45719" cy="549534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Down Arrow 90"/>
          <p:cNvSpPr/>
          <p:nvPr/>
        </p:nvSpPr>
        <p:spPr>
          <a:xfrm>
            <a:off x="2011681" y="2195155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TextBox 91"/>
          <p:cNvSpPr txBox="1"/>
          <p:nvPr/>
        </p:nvSpPr>
        <p:spPr>
          <a:xfrm>
            <a:off x="1906512" y="2375356"/>
            <a:ext cx="303288" cy="21544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Go</a:t>
            </a:r>
            <a:endParaRPr lang="en-US" sz="800" dirty="0"/>
          </a:p>
        </p:txBody>
      </p:sp>
      <p:sp>
        <p:nvSpPr>
          <p:cNvPr id="93" name="Down Arrow 92"/>
          <p:cNvSpPr/>
          <p:nvPr/>
        </p:nvSpPr>
        <p:spPr>
          <a:xfrm>
            <a:off x="1864756" y="0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TextBox 103"/>
          <p:cNvSpPr txBox="1"/>
          <p:nvPr/>
        </p:nvSpPr>
        <p:spPr>
          <a:xfrm>
            <a:off x="1752600" y="3302169"/>
            <a:ext cx="2097049" cy="507831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900" dirty="0" smtClean="0"/>
              <a:t>Constructability Review Session </a:t>
            </a:r>
          </a:p>
          <a:p>
            <a:pPr>
              <a:buFont typeface="Arial" pitchFamily="34" charset="0"/>
              <a:buChar char="•"/>
            </a:pPr>
            <a:r>
              <a:rPr lang="en-US" sz="900" dirty="0" smtClean="0"/>
              <a:t>What Formwork Systems are out there?</a:t>
            </a:r>
          </a:p>
          <a:p>
            <a:pPr>
              <a:buFont typeface="Arial" pitchFamily="34" charset="0"/>
              <a:buChar char="•"/>
            </a:pPr>
            <a:r>
              <a:rPr lang="en-US" sz="900" dirty="0" smtClean="0"/>
              <a:t>Research to Formulate Decision</a:t>
            </a:r>
          </a:p>
        </p:txBody>
      </p:sp>
      <p:sp>
        <p:nvSpPr>
          <p:cNvPr id="105" name="Down Arrow 104"/>
          <p:cNvSpPr/>
          <p:nvPr/>
        </p:nvSpPr>
        <p:spPr>
          <a:xfrm>
            <a:off x="3464003" y="3871555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TextBox 105"/>
          <p:cNvSpPr txBox="1"/>
          <p:nvPr/>
        </p:nvSpPr>
        <p:spPr>
          <a:xfrm>
            <a:off x="3311603" y="4051756"/>
            <a:ext cx="445956" cy="21544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No Go</a:t>
            </a:r>
            <a:endParaRPr lang="en-US" sz="800" dirty="0"/>
          </a:p>
        </p:txBody>
      </p:sp>
      <p:sp>
        <p:nvSpPr>
          <p:cNvPr id="107" name="Down Arrow 106"/>
          <p:cNvSpPr/>
          <p:nvPr/>
        </p:nvSpPr>
        <p:spPr>
          <a:xfrm>
            <a:off x="2010169" y="3871555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TextBox 107"/>
          <p:cNvSpPr txBox="1"/>
          <p:nvPr/>
        </p:nvSpPr>
        <p:spPr>
          <a:xfrm>
            <a:off x="1905000" y="4051756"/>
            <a:ext cx="303288" cy="21544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Go</a:t>
            </a:r>
            <a:endParaRPr lang="en-US" sz="800" dirty="0"/>
          </a:p>
        </p:txBody>
      </p:sp>
      <p:sp>
        <p:nvSpPr>
          <p:cNvPr id="111" name="Down Arrow 110"/>
          <p:cNvSpPr/>
          <p:nvPr/>
        </p:nvSpPr>
        <p:spPr>
          <a:xfrm>
            <a:off x="3454271" y="4343400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TextBox 111"/>
          <p:cNvSpPr txBox="1"/>
          <p:nvPr/>
        </p:nvSpPr>
        <p:spPr>
          <a:xfrm>
            <a:off x="3301871" y="4523601"/>
            <a:ext cx="965329" cy="33855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800" dirty="0" smtClean="0"/>
              <a:t>Re-Evaluate</a:t>
            </a:r>
          </a:p>
          <a:p>
            <a:pPr>
              <a:buFont typeface="Arial" pitchFamily="34" charset="0"/>
              <a:buChar char="•"/>
            </a:pPr>
            <a:r>
              <a:rPr lang="en-US" sz="800" dirty="0" smtClean="0"/>
              <a:t>Seek Further Help</a:t>
            </a:r>
            <a:endParaRPr lang="en-US" sz="800" dirty="0"/>
          </a:p>
        </p:txBody>
      </p:sp>
      <p:cxnSp>
        <p:nvCxnSpPr>
          <p:cNvPr id="113" name="Elbow Connector 54"/>
          <p:cNvCxnSpPr>
            <a:stCxn id="112" idx="3"/>
            <a:endCxn id="104" idx="3"/>
          </p:cNvCxnSpPr>
          <p:nvPr/>
        </p:nvCxnSpPr>
        <p:spPr>
          <a:xfrm flipH="1" flipV="1">
            <a:off x="3849649" y="3556085"/>
            <a:ext cx="417551" cy="1136793"/>
          </a:xfrm>
          <a:prstGeom prst="bentConnector3">
            <a:avLst>
              <a:gd name="adj1" fmla="val -54748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1752600" y="4554379"/>
            <a:ext cx="1473480" cy="246221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000" dirty="0" smtClean="0"/>
              <a:t>Select </a:t>
            </a:r>
            <a:r>
              <a:rPr lang="en-US" sz="1000" dirty="0" smtClean="0"/>
              <a:t>1 </a:t>
            </a:r>
            <a:r>
              <a:rPr lang="en-US" sz="1000" dirty="0" smtClean="0"/>
              <a:t>S/M/F For Info</a:t>
            </a:r>
            <a:endParaRPr lang="en-US" sz="1000" dirty="0"/>
          </a:p>
        </p:txBody>
      </p:sp>
      <p:sp>
        <p:nvSpPr>
          <p:cNvPr id="124" name="Down Arrow 123"/>
          <p:cNvSpPr/>
          <p:nvPr/>
        </p:nvSpPr>
        <p:spPr>
          <a:xfrm>
            <a:off x="2011681" y="4325779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Down Arrow 128"/>
          <p:cNvSpPr/>
          <p:nvPr/>
        </p:nvSpPr>
        <p:spPr>
          <a:xfrm>
            <a:off x="2011681" y="4876800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TextBox 139"/>
          <p:cNvSpPr txBox="1"/>
          <p:nvPr/>
        </p:nvSpPr>
        <p:spPr>
          <a:xfrm>
            <a:off x="1905000" y="5057001"/>
            <a:ext cx="303288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Go</a:t>
            </a:r>
            <a:endParaRPr lang="en-US" sz="800" dirty="0"/>
          </a:p>
        </p:txBody>
      </p:sp>
      <p:sp>
        <p:nvSpPr>
          <p:cNvPr id="147" name="Down Arrow 146"/>
          <p:cNvSpPr/>
          <p:nvPr/>
        </p:nvSpPr>
        <p:spPr>
          <a:xfrm>
            <a:off x="2972100" y="4876800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TextBox 147"/>
          <p:cNvSpPr txBox="1"/>
          <p:nvPr/>
        </p:nvSpPr>
        <p:spPr>
          <a:xfrm>
            <a:off x="2743200" y="5057001"/>
            <a:ext cx="445956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No Go</a:t>
            </a:r>
            <a:endParaRPr lang="en-US" sz="800" dirty="0"/>
          </a:p>
        </p:txBody>
      </p:sp>
      <p:cxnSp>
        <p:nvCxnSpPr>
          <p:cNvPr id="152" name="Elbow Connector 54"/>
          <p:cNvCxnSpPr>
            <a:stCxn id="148" idx="3"/>
            <a:endCxn id="112" idx="2"/>
          </p:cNvCxnSpPr>
          <p:nvPr/>
        </p:nvCxnSpPr>
        <p:spPr>
          <a:xfrm flipV="1">
            <a:off x="3189156" y="4862155"/>
            <a:ext cx="595380" cy="302568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Elbow Connector 54"/>
          <p:cNvCxnSpPr>
            <a:stCxn id="86" idx="3"/>
            <a:endCxn id="55" idx="3"/>
          </p:cNvCxnSpPr>
          <p:nvPr/>
        </p:nvCxnSpPr>
        <p:spPr>
          <a:xfrm flipH="1" flipV="1">
            <a:off x="4136586" y="1879685"/>
            <a:ext cx="130614" cy="1122148"/>
          </a:xfrm>
          <a:prstGeom prst="bentConnector3">
            <a:avLst>
              <a:gd name="adj1" fmla="val -17502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Down Arrow 164"/>
          <p:cNvSpPr/>
          <p:nvPr/>
        </p:nvSpPr>
        <p:spPr>
          <a:xfrm>
            <a:off x="2010169" y="5319355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TextBox 165"/>
          <p:cNvSpPr txBox="1"/>
          <p:nvPr/>
        </p:nvSpPr>
        <p:spPr>
          <a:xfrm>
            <a:off x="1752600" y="5499556"/>
            <a:ext cx="2468946" cy="230832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900" dirty="0" smtClean="0"/>
              <a:t>Contact S/M/F to get more General Information</a:t>
            </a:r>
            <a:endParaRPr lang="en-US" sz="900" dirty="0"/>
          </a:p>
        </p:txBody>
      </p:sp>
      <p:sp>
        <p:nvSpPr>
          <p:cNvPr id="169" name="TextBox 168"/>
          <p:cNvSpPr txBox="1"/>
          <p:nvPr/>
        </p:nvSpPr>
        <p:spPr>
          <a:xfrm>
            <a:off x="533400" y="5514201"/>
            <a:ext cx="851900" cy="276999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Contractor</a:t>
            </a:r>
            <a:endParaRPr lang="en-US" sz="1200" dirty="0"/>
          </a:p>
        </p:txBody>
      </p:sp>
      <p:sp>
        <p:nvSpPr>
          <p:cNvPr id="170" name="TextBox 169"/>
          <p:cNvSpPr txBox="1"/>
          <p:nvPr/>
        </p:nvSpPr>
        <p:spPr>
          <a:xfrm>
            <a:off x="4814300" y="5514201"/>
            <a:ext cx="575799" cy="276999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S/M/F</a:t>
            </a:r>
            <a:endParaRPr lang="en-US" sz="1200" dirty="0"/>
          </a:p>
        </p:txBody>
      </p:sp>
      <p:sp>
        <p:nvSpPr>
          <p:cNvPr id="184" name="TextBox 183"/>
          <p:cNvSpPr txBox="1"/>
          <p:nvPr/>
        </p:nvSpPr>
        <p:spPr>
          <a:xfrm>
            <a:off x="533400" y="4572000"/>
            <a:ext cx="851900" cy="276999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Contractor</a:t>
            </a:r>
            <a:endParaRPr lang="en-US" sz="1200" dirty="0"/>
          </a:p>
        </p:txBody>
      </p:sp>
      <p:sp>
        <p:nvSpPr>
          <p:cNvPr id="185" name="Down Arrow 184"/>
          <p:cNvSpPr/>
          <p:nvPr/>
        </p:nvSpPr>
        <p:spPr>
          <a:xfrm>
            <a:off x="3992881" y="5776555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TextBox 185"/>
          <p:cNvSpPr txBox="1"/>
          <p:nvPr/>
        </p:nvSpPr>
        <p:spPr>
          <a:xfrm>
            <a:off x="3821244" y="5956756"/>
            <a:ext cx="445956" cy="21544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No Go</a:t>
            </a:r>
            <a:endParaRPr lang="en-US" sz="800" dirty="0"/>
          </a:p>
        </p:txBody>
      </p:sp>
      <p:sp>
        <p:nvSpPr>
          <p:cNvPr id="187" name="Down Arrow 186"/>
          <p:cNvSpPr/>
          <p:nvPr/>
        </p:nvSpPr>
        <p:spPr>
          <a:xfrm>
            <a:off x="2010169" y="5776555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TextBox 187"/>
          <p:cNvSpPr txBox="1"/>
          <p:nvPr/>
        </p:nvSpPr>
        <p:spPr>
          <a:xfrm>
            <a:off x="1905000" y="5956756"/>
            <a:ext cx="303288" cy="21544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Go</a:t>
            </a:r>
            <a:endParaRPr lang="en-US" sz="800" dirty="0"/>
          </a:p>
        </p:txBody>
      </p:sp>
      <p:cxnSp>
        <p:nvCxnSpPr>
          <p:cNvPr id="189" name="Elbow Connector 54"/>
          <p:cNvCxnSpPr>
            <a:stCxn id="186" idx="3"/>
            <a:endCxn id="112" idx="2"/>
          </p:cNvCxnSpPr>
          <p:nvPr/>
        </p:nvCxnSpPr>
        <p:spPr>
          <a:xfrm flipH="1" flipV="1">
            <a:off x="3784536" y="4862155"/>
            <a:ext cx="482664" cy="1202323"/>
          </a:xfrm>
          <a:prstGeom prst="bentConnector4">
            <a:avLst>
              <a:gd name="adj1" fmla="val -47362"/>
              <a:gd name="adj2" fmla="val 5448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Down Arrow 194"/>
          <p:cNvSpPr/>
          <p:nvPr/>
        </p:nvSpPr>
        <p:spPr>
          <a:xfrm>
            <a:off x="2011681" y="6217623"/>
            <a:ext cx="45719" cy="487977"/>
          </a:xfrm>
          <a:prstGeom prst="downArrow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76200" y="3286780"/>
            <a:ext cx="1321196" cy="523220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Contractor</a:t>
            </a:r>
          </a:p>
          <a:p>
            <a:pPr>
              <a:buFont typeface="Arial" pitchFamily="34" charset="0"/>
              <a:buChar char="•"/>
            </a:pPr>
            <a:r>
              <a:rPr lang="en-US" sz="800" dirty="0" smtClean="0"/>
              <a:t>Typically Project Manager </a:t>
            </a:r>
          </a:p>
          <a:p>
            <a:r>
              <a:rPr lang="en-US" sz="800" dirty="0" smtClean="0"/>
              <a:t>or Superintendent</a:t>
            </a:r>
            <a:endParaRPr lang="en-US" sz="800" dirty="0"/>
          </a:p>
        </p:txBody>
      </p:sp>
      <p:sp>
        <p:nvSpPr>
          <p:cNvPr id="57" name="TextBox 56"/>
          <p:cNvSpPr txBox="1"/>
          <p:nvPr/>
        </p:nvSpPr>
        <p:spPr>
          <a:xfrm>
            <a:off x="4800600" y="3286780"/>
            <a:ext cx="1693092" cy="523220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Owner + A/E</a:t>
            </a:r>
          </a:p>
          <a:p>
            <a:pPr>
              <a:buFont typeface="Arial" pitchFamily="34" charset="0"/>
              <a:buChar char="•"/>
            </a:pPr>
            <a:r>
              <a:rPr lang="en-US" sz="800" dirty="0" smtClean="0"/>
              <a:t>Only Concerned When the Budget, </a:t>
            </a:r>
          </a:p>
          <a:p>
            <a:r>
              <a:rPr lang="en-US" sz="800" dirty="0" smtClean="0"/>
              <a:t>Schedule, or Design has Changed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Connector 43"/>
          <p:cNvCxnSpPr/>
          <p:nvPr/>
        </p:nvCxnSpPr>
        <p:spPr>
          <a:xfrm rot="5400000">
            <a:off x="1142206" y="3429000"/>
            <a:ext cx="6858794" cy="794"/>
          </a:xfrm>
          <a:prstGeom prst="line">
            <a:avLst/>
          </a:prstGeom>
          <a:ln w="28575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rot="5400000">
            <a:off x="-1829594" y="3429000"/>
            <a:ext cx="6858794" cy="794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/>
          <p:cNvSpPr txBox="1"/>
          <p:nvPr/>
        </p:nvSpPr>
        <p:spPr>
          <a:xfrm>
            <a:off x="1752600" y="515729"/>
            <a:ext cx="2097049" cy="507831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900" dirty="0" smtClean="0"/>
              <a:t>Constructability Review Session </a:t>
            </a:r>
          </a:p>
          <a:p>
            <a:pPr>
              <a:buFont typeface="Arial" pitchFamily="34" charset="0"/>
              <a:buChar char="•"/>
            </a:pPr>
            <a:r>
              <a:rPr lang="en-US" sz="900" dirty="0" smtClean="0"/>
              <a:t>What Formwork Systems are out there?</a:t>
            </a:r>
          </a:p>
          <a:p>
            <a:pPr>
              <a:buFont typeface="Arial" pitchFamily="34" charset="0"/>
              <a:buChar char="•"/>
            </a:pPr>
            <a:r>
              <a:rPr lang="en-US" sz="900" dirty="0" smtClean="0"/>
              <a:t>Research to Formulate Decision</a:t>
            </a:r>
          </a:p>
        </p:txBody>
      </p:sp>
      <p:sp>
        <p:nvSpPr>
          <p:cNvPr id="105" name="Down Arrow 104"/>
          <p:cNvSpPr/>
          <p:nvPr/>
        </p:nvSpPr>
        <p:spPr>
          <a:xfrm>
            <a:off x="3464003" y="1085115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TextBox 105"/>
          <p:cNvSpPr txBox="1"/>
          <p:nvPr/>
        </p:nvSpPr>
        <p:spPr>
          <a:xfrm>
            <a:off x="3311603" y="1265316"/>
            <a:ext cx="445956" cy="21544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No Go</a:t>
            </a:r>
            <a:endParaRPr lang="en-US" sz="800" dirty="0"/>
          </a:p>
        </p:txBody>
      </p:sp>
      <p:sp>
        <p:nvSpPr>
          <p:cNvPr id="107" name="Down Arrow 106"/>
          <p:cNvSpPr/>
          <p:nvPr/>
        </p:nvSpPr>
        <p:spPr>
          <a:xfrm>
            <a:off x="2010169" y="1085115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TextBox 107"/>
          <p:cNvSpPr txBox="1"/>
          <p:nvPr/>
        </p:nvSpPr>
        <p:spPr>
          <a:xfrm>
            <a:off x="1905000" y="1265316"/>
            <a:ext cx="303288" cy="21544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Go</a:t>
            </a:r>
            <a:endParaRPr lang="en-US" sz="800" dirty="0"/>
          </a:p>
        </p:txBody>
      </p:sp>
      <p:sp>
        <p:nvSpPr>
          <p:cNvPr id="111" name="Down Arrow 110"/>
          <p:cNvSpPr/>
          <p:nvPr/>
        </p:nvSpPr>
        <p:spPr>
          <a:xfrm>
            <a:off x="3454271" y="1556960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TextBox 111"/>
          <p:cNvSpPr txBox="1"/>
          <p:nvPr/>
        </p:nvSpPr>
        <p:spPr>
          <a:xfrm>
            <a:off x="3301871" y="1737161"/>
            <a:ext cx="965329" cy="33855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800" dirty="0" smtClean="0"/>
              <a:t>Re-Evaluate</a:t>
            </a:r>
          </a:p>
          <a:p>
            <a:pPr>
              <a:buFont typeface="Arial" pitchFamily="34" charset="0"/>
              <a:buChar char="•"/>
            </a:pPr>
            <a:r>
              <a:rPr lang="en-US" sz="800" dirty="0" smtClean="0"/>
              <a:t>Seek Further Help</a:t>
            </a:r>
            <a:endParaRPr lang="en-US" sz="800" dirty="0"/>
          </a:p>
        </p:txBody>
      </p:sp>
      <p:cxnSp>
        <p:nvCxnSpPr>
          <p:cNvPr id="113" name="Elbow Connector 54"/>
          <p:cNvCxnSpPr>
            <a:stCxn id="112" idx="3"/>
            <a:endCxn id="104" idx="3"/>
          </p:cNvCxnSpPr>
          <p:nvPr/>
        </p:nvCxnSpPr>
        <p:spPr>
          <a:xfrm flipH="1" flipV="1">
            <a:off x="3849649" y="769645"/>
            <a:ext cx="417551" cy="1136793"/>
          </a:xfrm>
          <a:prstGeom prst="bentConnector3">
            <a:avLst>
              <a:gd name="adj1" fmla="val -54748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1752600" y="1767939"/>
            <a:ext cx="1473480" cy="246221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000" dirty="0" smtClean="0"/>
              <a:t>Select 1 S/M/F For Info</a:t>
            </a:r>
            <a:endParaRPr lang="en-US" sz="1000" dirty="0"/>
          </a:p>
        </p:txBody>
      </p:sp>
      <p:sp>
        <p:nvSpPr>
          <p:cNvPr id="124" name="Down Arrow 123"/>
          <p:cNvSpPr/>
          <p:nvPr/>
        </p:nvSpPr>
        <p:spPr>
          <a:xfrm>
            <a:off x="2011681" y="1539339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Down Arrow 128"/>
          <p:cNvSpPr/>
          <p:nvPr/>
        </p:nvSpPr>
        <p:spPr>
          <a:xfrm>
            <a:off x="2011681" y="2090360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TextBox 139"/>
          <p:cNvSpPr txBox="1"/>
          <p:nvPr/>
        </p:nvSpPr>
        <p:spPr>
          <a:xfrm>
            <a:off x="1905000" y="2270561"/>
            <a:ext cx="303288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Go</a:t>
            </a:r>
            <a:endParaRPr lang="en-US" sz="800" dirty="0"/>
          </a:p>
        </p:txBody>
      </p:sp>
      <p:sp>
        <p:nvSpPr>
          <p:cNvPr id="147" name="Down Arrow 146"/>
          <p:cNvSpPr/>
          <p:nvPr/>
        </p:nvSpPr>
        <p:spPr>
          <a:xfrm>
            <a:off x="2972100" y="2090360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TextBox 147"/>
          <p:cNvSpPr txBox="1"/>
          <p:nvPr/>
        </p:nvSpPr>
        <p:spPr>
          <a:xfrm>
            <a:off x="2743200" y="2270561"/>
            <a:ext cx="445956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No Go</a:t>
            </a:r>
            <a:endParaRPr lang="en-US" sz="800" dirty="0"/>
          </a:p>
        </p:txBody>
      </p:sp>
      <p:cxnSp>
        <p:nvCxnSpPr>
          <p:cNvPr id="152" name="Elbow Connector 54"/>
          <p:cNvCxnSpPr>
            <a:stCxn id="148" idx="3"/>
            <a:endCxn id="112" idx="2"/>
          </p:cNvCxnSpPr>
          <p:nvPr/>
        </p:nvCxnSpPr>
        <p:spPr>
          <a:xfrm flipV="1">
            <a:off x="3189156" y="2075715"/>
            <a:ext cx="595380" cy="302568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Down Arrow 164"/>
          <p:cNvSpPr/>
          <p:nvPr/>
        </p:nvSpPr>
        <p:spPr>
          <a:xfrm>
            <a:off x="2010169" y="2532915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TextBox 165"/>
          <p:cNvSpPr txBox="1"/>
          <p:nvPr/>
        </p:nvSpPr>
        <p:spPr>
          <a:xfrm>
            <a:off x="1752600" y="2713116"/>
            <a:ext cx="2468946" cy="230832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900" dirty="0" smtClean="0"/>
              <a:t>Contact S/M/F to get more General Information</a:t>
            </a:r>
            <a:endParaRPr lang="en-US" sz="900" dirty="0"/>
          </a:p>
        </p:txBody>
      </p:sp>
      <p:sp>
        <p:nvSpPr>
          <p:cNvPr id="169" name="TextBox 168"/>
          <p:cNvSpPr txBox="1"/>
          <p:nvPr/>
        </p:nvSpPr>
        <p:spPr>
          <a:xfrm>
            <a:off x="533400" y="2727761"/>
            <a:ext cx="851900" cy="276999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Contractor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4814300" y="2727761"/>
            <a:ext cx="575799" cy="276999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S/M/F</a:t>
            </a:r>
            <a:endParaRPr lang="en-US" sz="1200" dirty="0"/>
          </a:p>
        </p:txBody>
      </p:sp>
      <p:sp>
        <p:nvSpPr>
          <p:cNvPr id="184" name="TextBox 183"/>
          <p:cNvSpPr txBox="1"/>
          <p:nvPr/>
        </p:nvSpPr>
        <p:spPr>
          <a:xfrm>
            <a:off x="533400" y="1785560"/>
            <a:ext cx="851900" cy="276999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Contractor</a:t>
            </a:r>
            <a:endParaRPr lang="en-US" sz="1200" dirty="0"/>
          </a:p>
        </p:txBody>
      </p:sp>
      <p:sp>
        <p:nvSpPr>
          <p:cNvPr id="185" name="Down Arrow 184"/>
          <p:cNvSpPr/>
          <p:nvPr/>
        </p:nvSpPr>
        <p:spPr>
          <a:xfrm>
            <a:off x="3992881" y="2990115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TextBox 185"/>
          <p:cNvSpPr txBox="1"/>
          <p:nvPr/>
        </p:nvSpPr>
        <p:spPr>
          <a:xfrm>
            <a:off x="3821244" y="3170316"/>
            <a:ext cx="445956" cy="21544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No Go</a:t>
            </a:r>
            <a:endParaRPr lang="en-US" sz="800" dirty="0"/>
          </a:p>
        </p:txBody>
      </p:sp>
      <p:sp>
        <p:nvSpPr>
          <p:cNvPr id="187" name="Down Arrow 186"/>
          <p:cNvSpPr/>
          <p:nvPr/>
        </p:nvSpPr>
        <p:spPr>
          <a:xfrm>
            <a:off x="2010169" y="2990115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TextBox 187"/>
          <p:cNvSpPr txBox="1"/>
          <p:nvPr/>
        </p:nvSpPr>
        <p:spPr>
          <a:xfrm>
            <a:off x="1905000" y="3170316"/>
            <a:ext cx="303288" cy="21544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Go</a:t>
            </a:r>
            <a:endParaRPr lang="en-US" sz="800" dirty="0"/>
          </a:p>
        </p:txBody>
      </p:sp>
      <p:cxnSp>
        <p:nvCxnSpPr>
          <p:cNvPr id="189" name="Elbow Connector 54"/>
          <p:cNvCxnSpPr>
            <a:stCxn id="186" idx="3"/>
            <a:endCxn id="112" idx="2"/>
          </p:cNvCxnSpPr>
          <p:nvPr/>
        </p:nvCxnSpPr>
        <p:spPr>
          <a:xfrm flipH="1" flipV="1">
            <a:off x="3784536" y="2075715"/>
            <a:ext cx="482664" cy="1202323"/>
          </a:xfrm>
          <a:prstGeom prst="bentConnector4">
            <a:avLst>
              <a:gd name="adj1" fmla="val -47362"/>
              <a:gd name="adj2" fmla="val 5448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Down Arrow 55"/>
          <p:cNvSpPr/>
          <p:nvPr/>
        </p:nvSpPr>
        <p:spPr>
          <a:xfrm>
            <a:off x="2011681" y="3428206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1752600" y="3639185"/>
            <a:ext cx="2542684" cy="400110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000" dirty="0" smtClean="0"/>
              <a:t>Decide if the Formwork System and </a:t>
            </a:r>
          </a:p>
          <a:p>
            <a:r>
              <a:rPr lang="en-US" sz="1000" dirty="0" smtClean="0"/>
              <a:t>Participants Initially Fits Well with the Project</a:t>
            </a:r>
            <a:endParaRPr lang="en-US" sz="1000" dirty="0"/>
          </a:p>
        </p:txBody>
      </p:sp>
      <p:sp>
        <p:nvSpPr>
          <p:cNvPr id="58" name="Down Arrow 57"/>
          <p:cNvSpPr/>
          <p:nvPr/>
        </p:nvSpPr>
        <p:spPr>
          <a:xfrm>
            <a:off x="2011681" y="4099361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1905000" y="4279562"/>
            <a:ext cx="303288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Go</a:t>
            </a:r>
            <a:endParaRPr lang="en-US" sz="800" dirty="0"/>
          </a:p>
        </p:txBody>
      </p:sp>
      <p:sp>
        <p:nvSpPr>
          <p:cNvPr id="60" name="Down Arrow 59"/>
          <p:cNvSpPr/>
          <p:nvPr/>
        </p:nvSpPr>
        <p:spPr>
          <a:xfrm>
            <a:off x="4050144" y="4099361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3821244" y="4279562"/>
            <a:ext cx="445956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No Go</a:t>
            </a:r>
            <a:endParaRPr lang="en-US" sz="800" dirty="0"/>
          </a:p>
        </p:txBody>
      </p:sp>
      <p:cxnSp>
        <p:nvCxnSpPr>
          <p:cNvPr id="64" name="Elbow Connector 54"/>
          <p:cNvCxnSpPr>
            <a:stCxn id="61" idx="3"/>
          </p:cNvCxnSpPr>
          <p:nvPr/>
        </p:nvCxnSpPr>
        <p:spPr>
          <a:xfrm flipV="1">
            <a:off x="4267200" y="3275806"/>
            <a:ext cx="228600" cy="1111478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4800600" y="532606"/>
            <a:ext cx="1693092" cy="523220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Owner + A/E</a:t>
            </a:r>
          </a:p>
          <a:p>
            <a:pPr>
              <a:buFont typeface="Arial" pitchFamily="34" charset="0"/>
              <a:buChar char="•"/>
            </a:pPr>
            <a:r>
              <a:rPr lang="en-US" sz="800" dirty="0" smtClean="0"/>
              <a:t>Only Concerned When the Budget, </a:t>
            </a:r>
          </a:p>
          <a:p>
            <a:r>
              <a:rPr lang="en-US" sz="800" dirty="0" smtClean="0"/>
              <a:t>Schedule, or Design has Changed</a:t>
            </a:r>
            <a:endParaRPr lang="en-US" sz="800" dirty="0"/>
          </a:p>
        </p:txBody>
      </p:sp>
      <p:sp>
        <p:nvSpPr>
          <p:cNvPr id="39" name="Down Arrow 38"/>
          <p:cNvSpPr/>
          <p:nvPr/>
        </p:nvSpPr>
        <p:spPr>
          <a:xfrm>
            <a:off x="2010169" y="4541173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1752600" y="4721374"/>
            <a:ext cx="2581156" cy="507831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900" dirty="0" smtClean="0"/>
              <a:t>Agree to Meet and Have Meeting</a:t>
            </a:r>
            <a:r>
              <a:rPr lang="en-US" sz="900" dirty="0"/>
              <a:t> </a:t>
            </a:r>
            <a:r>
              <a:rPr lang="en-US" sz="900" dirty="0" smtClean="0"/>
              <a:t>i.e. “Sales pitch”</a:t>
            </a:r>
          </a:p>
          <a:p>
            <a:pPr>
              <a:buFont typeface="Arial" pitchFamily="34" charset="0"/>
              <a:buChar char="•"/>
            </a:pPr>
            <a:r>
              <a:rPr lang="en-US" sz="900" dirty="0" smtClean="0"/>
              <a:t>Conversation with S/M/F giving information and </a:t>
            </a:r>
          </a:p>
          <a:p>
            <a:r>
              <a:rPr lang="en-US" sz="900" dirty="0" smtClean="0"/>
              <a:t>Talking of Other Projects that Used </a:t>
            </a:r>
            <a:r>
              <a:rPr lang="en-US" sz="900" dirty="0" smtClean="0"/>
              <a:t>T</a:t>
            </a:r>
            <a:r>
              <a:rPr lang="en-US" sz="900" dirty="0" smtClean="0"/>
              <a:t>heir System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33400" y="3656806"/>
            <a:ext cx="851900" cy="276999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Contractor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834401" y="3656806"/>
            <a:ext cx="575799" cy="276999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S/M/F</a:t>
            </a:r>
            <a:endParaRPr lang="en-US" sz="1200" dirty="0"/>
          </a:p>
        </p:txBody>
      </p:sp>
      <p:sp>
        <p:nvSpPr>
          <p:cNvPr id="46" name="TextBox 45"/>
          <p:cNvSpPr txBox="1"/>
          <p:nvPr/>
        </p:nvSpPr>
        <p:spPr>
          <a:xfrm>
            <a:off x="533400" y="4723606"/>
            <a:ext cx="851900" cy="276999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Contractor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834401" y="4723606"/>
            <a:ext cx="575799" cy="276999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S/M/F</a:t>
            </a:r>
            <a:endParaRPr lang="en-US" sz="1200" dirty="0"/>
          </a:p>
        </p:txBody>
      </p:sp>
      <p:sp>
        <p:nvSpPr>
          <p:cNvPr id="48" name="TextBox 47"/>
          <p:cNvSpPr txBox="1"/>
          <p:nvPr/>
        </p:nvSpPr>
        <p:spPr>
          <a:xfrm>
            <a:off x="76200" y="532606"/>
            <a:ext cx="1321196" cy="523220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Contractor</a:t>
            </a:r>
          </a:p>
          <a:p>
            <a:pPr>
              <a:buFont typeface="Arial" pitchFamily="34" charset="0"/>
              <a:buChar char="•"/>
            </a:pPr>
            <a:r>
              <a:rPr lang="en-US" sz="800" dirty="0" smtClean="0"/>
              <a:t>Typically Project Manager </a:t>
            </a:r>
          </a:p>
          <a:p>
            <a:r>
              <a:rPr lang="en-US" sz="800" dirty="0" smtClean="0"/>
              <a:t>or Superintendent</a:t>
            </a:r>
            <a:endParaRPr lang="en-US" sz="800" dirty="0"/>
          </a:p>
        </p:txBody>
      </p:sp>
      <p:sp>
        <p:nvSpPr>
          <p:cNvPr id="49" name="Down Arrow 48"/>
          <p:cNvSpPr/>
          <p:nvPr/>
        </p:nvSpPr>
        <p:spPr>
          <a:xfrm>
            <a:off x="3992881" y="5257006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3821244" y="5437207"/>
            <a:ext cx="445956" cy="21544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No Go</a:t>
            </a:r>
            <a:endParaRPr lang="en-US" sz="800" dirty="0"/>
          </a:p>
        </p:txBody>
      </p:sp>
      <p:sp>
        <p:nvSpPr>
          <p:cNvPr id="51" name="Down Arrow 50"/>
          <p:cNvSpPr/>
          <p:nvPr/>
        </p:nvSpPr>
        <p:spPr>
          <a:xfrm>
            <a:off x="2010169" y="5257006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1905000" y="5437207"/>
            <a:ext cx="303288" cy="21544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Go</a:t>
            </a:r>
            <a:endParaRPr lang="en-US" sz="800" dirty="0"/>
          </a:p>
        </p:txBody>
      </p:sp>
      <p:cxnSp>
        <p:nvCxnSpPr>
          <p:cNvPr id="53" name="Elbow Connector 54"/>
          <p:cNvCxnSpPr>
            <a:stCxn id="50" idx="3"/>
          </p:cNvCxnSpPr>
          <p:nvPr/>
        </p:nvCxnSpPr>
        <p:spPr>
          <a:xfrm flipV="1">
            <a:off x="4267200" y="4342606"/>
            <a:ext cx="228600" cy="1202323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Down Arrow 64"/>
          <p:cNvSpPr/>
          <p:nvPr/>
        </p:nvSpPr>
        <p:spPr>
          <a:xfrm>
            <a:off x="2011681" y="5712717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1752600" y="5923696"/>
            <a:ext cx="2622834" cy="230832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900" dirty="0" smtClean="0"/>
              <a:t>Decide </a:t>
            </a:r>
            <a:r>
              <a:rPr lang="en-US" sz="900" dirty="0" smtClean="0"/>
              <a:t>to</a:t>
            </a:r>
            <a:r>
              <a:rPr lang="en-US" sz="900" dirty="0" smtClean="0"/>
              <a:t> Go </a:t>
            </a:r>
            <a:r>
              <a:rPr lang="en-US" sz="900" dirty="0" smtClean="0"/>
              <a:t>Check Out Current Formwork System</a:t>
            </a:r>
            <a:endParaRPr lang="en-US" sz="900" dirty="0"/>
          </a:p>
        </p:txBody>
      </p:sp>
      <p:sp>
        <p:nvSpPr>
          <p:cNvPr id="67" name="Down Arrow 66"/>
          <p:cNvSpPr/>
          <p:nvPr/>
        </p:nvSpPr>
        <p:spPr>
          <a:xfrm>
            <a:off x="2011681" y="6172200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1905000" y="6352401"/>
            <a:ext cx="303288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Go</a:t>
            </a:r>
            <a:endParaRPr lang="en-US" sz="800" dirty="0"/>
          </a:p>
        </p:txBody>
      </p:sp>
      <p:sp>
        <p:nvSpPr>
          <p:cNvPr id="69" name="Down Arrow 68"/>
          <p:cNvSpPr/>
          <p:nvPr/>
        </p:nvSpPr>
        <p:spPr>
          <a:xfrm>
            <a:off x="3429300" y="6172200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3200400" y="6352401"/>
            <a:ext cx="445956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No Go</a:t>
            </a:r>
            <a:endParaRPr lang="en-US" sz="800" dirty="0"/>
          </a:p>
        </p:txBody>
      </p:sp>
      <p:cxnSp>
        <p:nvCxnSpPr>
          <p:cNvPr id="71" name="Elbow Connector 54"/>
          <p:cNvCxnSpPr>
            <a:stCxn id="70" idx="3"/>
          </p:cNvCxnSpPr>
          <p:nvPr/>
        </p:nvCxnSpPr>
        <p:spPr>
          <a:xfrm flipV="1">
            <a:off x="3646356" y="5486400"/>
            <a:ext cx="849444" cy="973723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533400" y="5895201"/>
            <a:ext cx="851900" cy="276999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Contractor</a:t>
            </a:r>
          </a:p>
        </p:txBody>
      </p:sp>
      <p:sp>
        <p:nvSpPr>
          <p:cNvPr id="77" name="Down Arrow 76"/>
          <p:cNvSpPr/>
          <p:nvPr/>
        </p:nvSpPr>
        <p:spPr>
          <a:xfrm>
            <a:off x="2011681" y="6629400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Connector 43"/>
          <p:cNvCxnSpPr/>
          <p:nvPr/>
        </p:nvCxnSpPr>
        <p:spPr>
          <a:xfrm rot="5400000">
            <a:off x="1142206" y="3429000"/>
            <a:ext cx="6858794" cy="794"/>
          </a:xfrm>
          <a:prstGeom prst="line">
            <a:avLst/>
          </a:prstGeom>
          <a:ln w="28575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rot="5400000">
            <a:off x="-1829594" y="3429000"/>
            <a:ext cx="6858794" cy="794"/>
          </a:xfrm>
          <a:prstGeom prst="line">
            <a:avLst/>
          </a:prstGeom>
          <a:ln w="28575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33400" y="457200"/>
            <a:ext cx="851900" cy="276999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Contractor</a:t>
            </a:r>
          </a:p>
        </p:txBody>
      </p:sp>
      <p:sp>
        <p:nvSpPr>
          <p:cNvPr id="78" name="Down Arrow 77"/>
          <p:cNvSpPr/>
          <p:nvPr/>
        </p:nvSpPr>
        <p:spPr>
          <a:xfrm>
            <a:off x="2010169" y="1219200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/>
          <p:cNvSpPr txBox="1"/>
          <p:nvPr/>
        </p:nvSpPr>
        <p:spPr>
          <a:xfrm>
            <a:off x="1752600" y="1447800"/>
            <a:ext cx="2518638" cy="646331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900" dirty="0" smtClean="0"/>
              <a:t>Go See Formwork System In Action on a Project</a:t>
            </a:r>
          </a:p>
          <a:p>
            <a:pPr>
              <a:buFont typeface="Arial" pitchFamily="34" charset="0"/>
              <a:buChar char="•"/>
            </a:pPr>
            <a:r>
              <a:rPr lang="en-US" sz="900" dirty="0" smtClean="0"/>
              <a:t>Converse with Project Manager, Superintendent,</a:t>
            </a:r>
          </a:p>
          <a:p>
            <a:r>
              <a:rPr lang="en-US" sz="900" dirty="0" smtClean="0"/>
              <a:t>and  Crews on Project</a:t>
            </a:r>
          </a:p>
          <a:p>
            <a:pPr>
              <a:buFont typeface="Arial" pitchFamily="34" charset="0"/>
              <a:buChar char="•"/>
            </a:pPr>
            <a:r>
              <a:rPr lang="en-US" sz="900" dirty="0" smtClean="0"/>
              <a:t>Gain Valuable Insight and Feedback</a:t>
            </a:r>
          </a:p>
        </p:txBody>
      </p:sp>
      <p:sp>
        <p:nvSpPr>
          <p:cNvPr id="81" name="Down Arrow 80"/>
          <p:cNvSpPr/>
          <p:nvPr/>
        </p:nvSpPr>
        <p:spPr>
          <a:xfrm>
            <a:off x="3992881" y="2133600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3821244" y="2313801"/>
            <a:ext cx="445956" cy="21544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No Go</a:t>
            </a:r>
            <a:endParaRPr lang="en-US" sz="800" dirty="0"/>
          </a:p>
        </p:txBody>
      </p:sp>
      <p:sp>
        <p:nvSpPr>
          <p:cNvPr id="83" name="Down Arrow 82"/>
          <p:cNvSpPr/>
          <p:nvPr/>
        </p:nvSpPr>
        <p:spPr>
          <a:xfrm>
            <a:off x="2010169" y="2135832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TextBox 83"/>
          <p:cNvSpPr txBox="1"/>
          <p:nvPr/>
        </p:nvSpPr>
        <p:spPr>
          <a:xfrm>
            <a:off x="1905000" y="2316033"/>
            <a:ext cx="303288" cy="21544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Go</a:t>
            </a:r>
            <a:endParaRPr lang="en-US" sz="800" dirty="0"/>
          </a:p>
        </p:txBody>
      </p:sp>
      <p:sp>
        <p:nvSpPr>
          <p:cNvPr id="85" name="TextBox 84"/>
          <p:cNvSpPr txBox="1"/>
          <p:nvPr/>
        </p:nvSpPr>
        <p:spPr>
          <a:xfrm>
            <a:off x="533400" y="1447800"/>
            <a:ext cx="851900" cy="276999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Contractor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4786900" y="1475601"/>
            <a:ext cx="1251048" cy="276999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Other Contractor</a:t>
            </a:r>
            <a:endParaRPr lang="en-US" sz="1200" dirty="0" smtClean="0"/>
          </a:p>
        </p:txBody>
      </p:sp>
      <p:sp>
        <p:nvSpPr>
          <p:cNvPr id="92" name="Down Arrow 91"/>
          <p:cNvSpPr/>
          <p:nvPr/>
        </p:nvSpPr>
        <p:spPr>
          <a:xfrm>
            <a:off x="2011681" y="2593032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TextBox 92"/>
          <p:cNvSpPr txBox="1"/>
          <p:nvPr/>
        </p:nvSpPr>
        <p:spPr>
          <a:xfrm>
            <a:off x="1752600" y="2821632"/>
            <a:ext cx="2616422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800" dirty="0" smtClean="0"/>
              <a:t>Decide About Using Formwork System On Current Project</a:t>
            </a:r>
            <a:endParaRPr lang="en-US" sz="800" dirty="0"/>
          </a:p>
        </p:txBody>
      </p:sp>
      <p:sp>
        <p:nvSpPr>
          <p:cNvPr id="99" name="Down Arrow 98"/>
          <p:cNvSpPr/>
          <p:nvPr/>
        </p:nvSpPr>
        <p:spPr>
          <a:xfrm>
            <a:off x="2011681" y="275510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TextBox 99"/>
          <p:cNvSpPr txBox="1"/>
          <p:nvPr/>
        </p:nvSpPr>
        <p:spPr>
          <a:xfrm>
            <a:off x="1752600" y="486489"/>
            <a:ext cx="2622834" cy="230832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900" dirty="0" smtClean="0"/>
              <a:t>Decide </a:t>
            </a:r>
            <a:r>
              <a:rPr lang="en-US" sz="900" dirty="0" smtClean="0"/>
              <a:t>to</a:t>
            </a:r>
            <a:r>
              <a:rPr lang="en-US" sz="900" dirty="0" smtClean="0"/>
              <a:t> Go </a:t>
            </a:r>
            <a:r>
              <a:rPr lang="en-US" sz="900" dirty="0" smtClean="0"/>
              <a:t>Check Out Current Formwork System</a:t>
            </a:r>
            <a:endParaRPr lang="en-US" sz="900" dirty="0"/>
          </a:p>
        </p:txBody>
      </p:sp>
      <p:sp>
        <p:nvSpPr>
          <p:cNvPr id="101" name="Down Arrow 100"/>
          <p:cNvSpPr/>
          <p:nvPr/>
        </p:nvSpPr>
        <p:spPr>
          <a:xfrm>
            <a:off x="2011681" y="747355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TextBox 101"/>
          <p:cNvSpPr txBox="1"/>
          <p:nvPr/>
        </p:nvSpPr>
        <p:spPr>
          <a:xfrm>
            <a:off x="1905000" y="927556"/>
            <a:ext cx="303288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Go</a:t>
            </a:r>
            <a:endParaRPr lang="en-US" sz="800" dirty="0"/>
          </a:p>
        </p:txBody>
      </p:sp>
      <p:sp>
        <p:nvSpPr>
          <p:cNvPr id="103" name="Down Arrow 102"/>
          <p:cNvSpPr/>
          <p:nvPr/>
        </p:nvSpPr>
        <p:spPr>
          <a:xfrm>
            <a:off x="3429300" y="747355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TextBox 108"/>
          <p:cNvSpPr txBox="1"/>
          <p:nvPr/>
        </p:nvSpPr>
        <p:spPr>
          <a:xfrm>
            <a:off x="3200400" y="927556"/>
            <a:ext cx="445956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No Go</a:t>
            </a:r>
            <a:endParaRPr lang="en-US" sz="800" dirty="0"/>
          </a:p>
        </p:txBody>
      </p:sp>
      <p:cxnSp>
        <p:nvCxnSpPr>
          <p:cNvPr id="110" name="Elbow Connector 54"/>
          <p:cNvCxnSpPr>
            <a:stCxn id="109" idx="3"/>
          </p:cNvCxnSpPr>
          <p:nvPr/>
        </p:nvCxnSpPr>
        <p:spPr>
          <a:xfrm flipV="1">
            <a:off x="3646356" y="61555"/>
            <a:ext cx="849444" cy="973723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Elbow Connector 54"/>
          <p:cNvCxnSpPr>
            <a:stCxn id="82" idx="3"/>
          </p:cNvCxnSpPr>
          <p:nvPr/>
        </p:nvCxnSpPr>
        <p:spPr>
          <a:xfrm flipV="1">
            <a:off x="4267200" y="988368"/>
            <a:ext cx="228600" cy="1433155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Down Arrow 119"/>
          <p:cNvSpPr/>
          <p:nvPr/>
        </p:nvSpPr>
        <p:spPr>
          <a:xfrm>
            <a:off x="2011681" y="3109555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TextBox 120"/>
          <p:cNvSpPr txBox="1"/>
          <p:nvPr/>
        </p:nvSpPr>
        <p:spPr>
          <a:xfrm>
            <a:off x="1905000" y="3289756"/>
            <a:ext cx="303288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Go</a:t>
            </a:r>
            <a:endParaRPr lang="en-US" sz="800" dirty="0"/>
          </a:p>
        </p:txBody>
      </p:sp>
      <p:sp>
        <p:nvSpPr>
          <p:cNvPr id="122" name="Down Arrow 121"/>
          <p:cNvSpPr/>
          <p:nvPr/>
        </p:nvSpPr>
        <p:spPr>
          <a:xfrm>
            <a:off x="3429300" y="3109555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TextBox 124"/>
          <p:cNvSpPr txBox="1"/>
          <p:nvPr/>
        </p:nvSpPr>
        <p:spPr>
          <a:xfrm>
            <a:off x="3200400" y="3289756"/>
            <a:ext cx="445956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No Go</a:t>
            </a:r>
            <a:endParaRPr lang="en-US" sz="800" dirty="0"/>
          </a:p>
        </p:txBody>
      </p:sp>
      <p:cxnSp>
        <p:nvCxnSpPr>
          <p:cNvPr id="128" name="Elbow Connector 54"/>
          <p:cNvCxnSpPr>
            <a:stCxn id="125" idx="3"/>
          </p:cNvCxnSpPr>
          <p:nvPr/>
        </p:nvCxnSpPr>
        <p:spPr>
          <a:xfrm flipV="1">
            <a:off x="3646356" y="2362200"/>
            <a:ext cx="849444" cy="1035278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TextBox 131"/>
          <p:cNvSpPr txBox="1"/>
          <p:nvPr/>
        </p:nvSpPr>
        <p:spPr>
          <a:xfrm>
            <a:off x="533400" y="2819400"/>
            <a:ext cx="851900" cy="276999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Contractor</a:t>
            </a:r>
          </a:p>
        </p:txBody>
      </p:sp>
      <p:sp>
        <p:nvSpPr>
          <p:cNvPr id="133" name="Down Arrow 132"/>
          <p:cNvSpPr/>
          <p:nvPr/>
        </p:nvSpPr>
        <p:spPr>
          <a:xfrm>
            <a:off x="2011681" y="3583632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TextBox 133"/>
          <p:cNvSpPr txBox="1"/>
          <p:nvPr/>
        </p:nvSpPr>
        <p:spPr>
          <a:xfrm>
            <a:off x="1752600" y="3810000"/>
            <a:ext cx="2514600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800" dirty="0" smtClean="0"/>
              <a:t>Inform Owner + A/E of Decision on Formwork System</a:t>
            </a:r>
          </a:p>
        </p:txBody>
      </p:sp>
      <p:sp>
        <p:nvSpPr>
          <p:cNvPr id="137" name="Down Arrow 136"/>
          <p:cNvSpPr/>
          <p:nvPr/>
        </p:nvSpPr>
        <p:spPr>
          <a:xfrm>
            <a:off x="3276900" y="4066401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TextBox 137"/>
          <p:cNvSpPr txBox="1"/>
          <p:nvPr/>
        </p:nvSpPr>
        <p:spPr>
          <a:xfrm>
            <a:off x="3048000" y="4246602"/>
            <a:ext cx="445956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No Go</a:t>
            </a:r>
            <a:endParaRPr lang="en-US" sz="800" dirty="0"/>
          </a:p>
        </p:txBody>
      </p:sp>
      <p:sp>
        <p:nvSpPr>
          <p:cNvPr id="139" name="TextBox 138"/>
          <p:cNvSpPr txBox="1"/>
          <p:nvPr/>
        </p:nvSpPr>
        <p:spPr>
          <a:xfrm>
            <a:off x="533400" y="3810000"/>
            <a:ext cx="851900" cy="276999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Contractor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4800600" y="3837801"/>
            <a:ext cx="979755" cy="276999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Owner + A/E</a:t>
            </a:r>
            <a:endParaRPr lang="en-US" sz="1200" dirty="0"/>
          </a:p>
        </p:txBody>
      </p:sp>
      <p:sp>
        <p:nvSpPr>
          <p:cNvPr id="142" name="Down Arrow 141"/>
          <p:cNvSpPr/>
          <p:nvPr/>
        </p:nvSpPr>
        <p:spPr>
          <a:xfrm>
            <a:off x="3276900" y="4523601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TextBox 142"/>
          <p:cNvSpPr txBox="1"/>
          <p:nvPr/>
        </p:nvSpPr>
        <p:spPr>
          <a:xfrm>
            <a:off x="2667000" y="4703802"/>
            <a:ext cx="1576072" cy="707886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800" dirty="0" smtClean="0"/>
              <a:t>May Need to Sell Owner + A/E </a:t>
            </a:r>
            <a:endParaRPr lang="en-US" sz="800" dirty="0" smtClean="0"/>
          </a:p>
          <a:p>
            <a:r>
              <a:rPr lang="en-US" sz="800" dirty="0" smtClean="0"/>
              <a:t>I</a:t>
            </a:r>
            <a:r>
              <a:rPr lang="en-US" sz="800" dirty="0" smtClean="0"/>
              <a:t>f </a:t>
            </a:r>
            <a:r>
              <a:rPr lang="en-US" sz="800" dirty="0" smtClean="0"/>
              <a:t>Changes to the Budget,</a:t>
            </a:r>
          </a:p>
          <a:p>
            <a:r>
              <a:rPr lang="en-US" sz="800" dirty="0" smtClean="0"/>
              <a:t>Schedule, or Design </a:t>
            </a:r>
            <a:r>
              <a:rPr lang="en-US" sz="800" dirty="0" smtClean="0"/>
              <a:t>Occur</a:t>
            </a:r>
          </a:p>
          <a:p>
            <a:pPr>
              <a:buFont typeface="Arial" pitchFamily="34" charset="0"/>
              <a:buChar char="•"/>
            </a:pPr>
            <a:r>
              <a:rPr lang="en-US" sz="800" dirty="0" smtClean="0"/>
              <a:t>If Can Not Sell Formwork System</a:t>
            </a:r>
          </a:p>
          <a:p>
            <a:r>
              <a:rPr lang="en-US" sz="800" dirty="0" smtClean="0"/>
              <a:t>Will Need to Start Over</a:t>
            </a:r>
            <a:endParaRPr lang="en-US" sz="800" dirty="0"/>
          </a:p>
        </p:txBody>
      </p:sp>
      <p:cxnSp>
        <p:nvCxnSpPr>
          <p:cNvPr id="150" name="Elbow Connector 54"/>
          <p:cNvCxnSpPr>
            <a:stCxn id="143" idx="3"/>
          </p:cNvCxnSpPr>
          <p:nvPr/>
        </p:nvCxnSpPr>
        <p:spPr>
          <a:xfrm flipV="1">
            <a:off x="4243072" y="3352800"/>
            <a:ext cx="252728" cy="1704945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Down Arrow 157"/>
          <p:cNvSpPr/>
          <p:nvPr/>
        </p:nvSpPr>
        <p:spPr>
          <a:xfrm>
            <a:off x="2011681" y="4097923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TextBox 158"/>
          <p:cNvSpPr txBox="1"/>
          <p:nvPr/>
        </p:nvSpPr>
        <p:spPr>
          <a:xfrm>
            <a:off x="1905000" y="4278124"/>
            <a:ext cx="303288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Go</a:t>
            </a:r>
            <a:endParaRPr lang="en-US" sz="800" dirty="0"/>
          </a:p>
        </p:txBody>
      </p:sp>
      <p:sp>
        <p:nvSpPr>
          <p:cNvPr id="160" name="Down Arrow 159"/>
          <p:cNvSpPr/>
          <p:nvPr/>
        </p:nvSpPr>
        <p:spPr>
          <a:xfrm>
            <a:off x="2011681" y="4572000"/>
            <a:ext cx="45719" cy="914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TextBox 160"/>
          <p:cNvSpPr txBox="1"/>
          <p:nvPr/>
        </p:nvSpPr>
        <p:spPr>
          <a:xfrm>
            <a:off x="1752600" y="5562600"/>
            <a:ext cx="2598788" cy="646331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900" dirty="0" smtClean="0"/>
              <a:t>Call Up S/M/F to Set Up Follow-Up Meeting</a:t>
            </a:r>
          </a:p>
          <a:p>
            <a:r>
              <a:rPr lang="en-US" sz="900" dirty="0" smtClean="0"/>
              <a:t>Of Utilizing Formwork System</a:t>
            </a:r>
          </a:p>
          <a:p>
            <a:pPr>
              <a:buFont typeface="Arial" pitchFamily="34" charset="0"/>
              <a:buChar char="•"/>
            </a:pPr>
            <a:r>
              <a:rPr lang="en-US" sz="900" dirty="0" smtClean="0"/>
              <a:t>Give Suggestions, Input, and Project Requirements</a:t>
            </a:r>
          </a:p>
          <a:p>
            <a:pPr>
              <a:buFont typeface="Arial" pitchFamily="34" charset="0"/>
              <a:buChar char="•"/>
            </a:pPr>
            <a:r>
              <a:rPr lang="en-US" sz="900" dirty="0" smtClean="0"/>
              <a:t>Send Construction Documents for S/M/F to Look at</a:t>
            </a:r>
          </a:p>
        </p:txBody>
      </p:sp>
      <p:sp>
        <p:nvSpPr>
          <p:cNvPr id="162" name="TextBox 161"/>
          <p:cNvSpPr txBox="1"/>
          <p:nvPr/>
        </p:nvSpPr>
        <p:spPr>
          <a:xfrm>
            <a:off x="533400" y="5562600"/>
            <a:ext cx="851900" cy="276999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Contractor</a:t>
            </a:r>
          </a:p>
        </p:txBody>
      </p:sp>
      <p:sp>
        <p:nvSpPr>
          <p:cNvPr id="163" name="TextBox 162"/>
          <p:cNvSpPr txBox="1"/>
          <p:nvPr/>
        </p:nvSpPr>
        <p:spPr>
          <a:xfrm>
            <a:off x="4800600" y="5590401"/>
            <a:ext cx="575799" cy="276999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S/M/F</a:t>
            </a:r>
            <a:endParaRPr lang="en-US" sz="1200" dirty="0"/>
          </a:p>
        </p:txBody>
      </p:sp>
      <p:sp>
        <p:nvSpPr>
          <p:cNvPr id="167" name="Down Arrow 166"/>
          <p:cNvSpPr/>
          <p:nvPr/>
        </p:nvSpPr>
        <p:spPr>
          <a:xfrm>
            <a:off x="3992881" y="6248400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TextBox 167"/>
          <p:cNvSpPr txBox="1"/>
          <p:nvPr/>
        </p:nvSpPr>
        <p:spPr>
          <a:xfrm>
            <a:off x="3821244" y="6428601"/>
            <a:ext cx="445956" cy="21544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No Go</a:t>
            </a:r>
            <a:endParaRPr lang="en-US" sz="800" dirty="0"/>
          </a:p>
        </p:txBody>
      </p:sp>
      <p:sp>
        <p:nvSpPr>
          <p:cNvPr id="171" name="Down Arrow 170"/>
          <p:cNvSpPr/>
          <p:nvPr/>
        </p:nvSpPr>
        <p:spPr>
          <a:xfrm>
            <a:off x="2010169" y="6250632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TextBox 171"/>
          <p:cNvSpPr txBox="1"/>
          <p:nvPr/>
        </p:nvSpPr>
        <p:spPr>
          <a:xfrm>
            <a:off x="1905000" y="6430833"/>
            <a:ext cx="303288" cy="21544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Go</a:t>
            </a:r>
            <a:endParaRPr lang="en-US" sz="800" dirty="0"/>
          </a:p>
        </p:txBody>
      </p:sp>
      <p:sp>
        <p:nvSpPr>
          <p:cNvPr id="173" name="Down Arrow 172"/>
          <p:cNvSpPr/>
          <p:nvPr/>
        </p:nvSpPr>
        <p:spPr>
          <a:xfrm>
            <a:off x="2011681" y="6705600"/>
            <a:ext cx="45719" cy="45719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3" name="Elbow Connector 54"/>
          <p:cNvCxnSpPr>
            <a:stCxn id="143" idx="1"/>
            <a:endCxn id="134" idx="2"/>
          </p:cNvCxnSpPr>
          <p:nvPr/>
        </p:nvCxnSpPr>
        <p:spPr>
          <a:xfrm rot="10800000" flipH="1">
            <a:off x="2667000" y="4025445"/>
            <a:ext cx="342900" cy="1032301"/>
          </a:xfrm>
          <a:prstGeom prst="bentConnector4">
            <a:avLst>
              <a:gd name="adj1" fmla="val -66667"/>
              <a:gd name="adj2" fmla="val 67143"/>
            </a:avLst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Elbow Connector 54"/>
          <p:cNvCxnSpPr>
            <a:stCxn id="168" idx="3"/>
          </p:cNvCxnSpPr>
          <p:nvPr/>
        </p:nvCxnSpPr>
        <p:spPr>
          <a:xfrm flipV="1">
            <a:off x="4267200" y="5029200"/>
            <a:ext cx="228600" cy="1507123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Connector 43"/>
          <p:cNvCxnSpPr/>
          <p:nvPr/>
        </p:nvCxnSpPr>
        <p:spPr>
          <a:xfrm rot="5400000">
            <a:off x="2324100" y="2247900"/>
            <a:ext cx="4495800" cy="1588"/>
          </a:xfrm>
          <a:prstGeom prst="line">
            <a:avLst/>
          </a:prstGeom>
          <a:ln w="28575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rot="5400000">
            <a:off x="-646906" y="2247900"/>
            <a:ext cx="4495006" cy="794"/>
          </a:xfrm>
          <a:prstGeom prst="line">
            <a:avLst/>
          </a:prstGeom>
          <a:ln w="28575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TextBox 160"/>
          <p:cNvSpPr txBox="1"/>
          <p:nvPr/>
        </p:nvSpPr>
        <p:spPr>
          <a:xfrm>
            <a:off x="1752600" y="762000"/>
            <a:ext cx="2598788" cy="646331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900" dirty="0" smtClean="0"/>
              <a:t>Call Up S/M/F to Set Up Follow-Up Meeting</a:t>
            </a:r>
          </a:p>
          <a:p>
            <a:r>
              <a:rPr lang="en-US" sz="900" dirty="0" smtClean="0"/>
              <a:t>Of Utilizing Formwork System</a:t>
            </a:r>
          </a:p>
          <a:p>
            <a:pPr>
              <a:buFont typeface="Arial" pitchFamily="34" charset="0"/>
              <a:buChar char="•"/>
            </a:pPr>
            <a:r>
              <a:rPr lang="en-US" sz="900" dirty="0" smtClean="0"/>
              <a:t>Give Suggestions, Input, and Project Requirements</a:t>
            </a:r>
          </a:p>
          <a:p>
            <a:pPr>
              <a:buFont typeface="Arial" pitchFamily="34" charset="0"/>
              <a:buChar char="•"/>
            </a:pPr>
            <a:r>
              <a:rPr lang="en-US" sz="900" dirty="0" smtClean="0"/>
              <a:t>Send Construction Documents for S/M/F to Look at</a:t>
            </a:r>
          </a:p>
        </p:txBody>
      </p:sp>
      <p:sp>
        <p:nvSpPr>
          <p:cNvPr id="162" name="TextBox 161"/>
          <p:cNvSpPr txBox="1"/>
          <p:nvPr/>
        </p:nvSpPr>
        <p:spPr>
          <a:xfrm>
            <a:off x="533400" y="762000"/>
            <a:ext cx="851900" cy="276999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Contractor</a:t>
            </a:r>
          </a:p>
        </p:txBody>
      </p:sp>
      <p:sp>
        <p:nvSpPr>
          <p:cNvPr id="163" name="TextBox 162"/>
          <p:cNvSpPr txBox="1"/>
          <p:nvPr/>
        </p:nvSpPr>
        <p:spPr>
          <a:xfrm>
            <a:off x="4800600" y="789801"/>
            <a:ext cx="575799" cy="276999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S/M/F</a:t>
            </a:r>
            <a:endParaRPr lang="en-US" sz="1200" dirty="0"/>
          </a:p>
        </p:txBody>
      </p:sp>
      <p:sp>
        <p:nvSpPr>
          <p:cNvPr id="167" name="Down Arrow 166"/>
          <p:cNvSpPr/>
          <p:nvPr/>
        </p:nvSpPr>
        <p:spPr>
          <a:xfrm>
            <a:off x="3992881" y="1447800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TextBox 167"/>
          <p:cNvSpPr txBox="1"/>
          <p:nvPr/>
        </p:nvSpPr>
        <p:spPr>
          <a:xfrm>
            <a:off x="3821244" y="1628001"/>
            <a:ext cx="445956" cy="21544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No Go</a:t>
            </a:r>
            <a:endParaRPr lang="en-US" sz="800" dirty="0"/>
          </a:p>
        </p:txBody>
      </p:sp>
      <p:sp>
        <p:nvSpPr>
          <p:cNvPr id="171" name="Down Arrow 170"/>
          <p:cNvSpPr/>
          <p:nvPr/>
        </p:nvSpPr>
        <p:spPr>
          <a:xfrm>
            <a:off x="2010169" y="1450032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TextBox 171"/>
          <p:cNvSpPr txBox="1"/>
          <p:nvPr/>
        </p:nvSpPr>
        <p:spPr>
          <a:xfrm>
            <a:off x="1905000" y="1630233"/>
            <a:ext cx="303288" cy="21544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Go</a:t>
            </a:r>
            <a:endParaRPr lang="en-US" sz="800" dirty="0"/>
          </a:p>
        </p:txBody>
      </p:sp>
      <p:cxnSp>
        <p:nvCxnSpPr>
          <p:cNvPr id="192" name="Elbow Connector 54"/>
          <p:cNvCxnSpPr>
            <a:stCxn id="168" idx="3"/>
          </p:cNvCxnSpPr>
          <p:nvPr/>
        </p:nvCxnSpPr>
        <p:spPr>
          <a:xfrm flipV="1">
            <a:off x="4267200" y="228600"/>
            <a:ext cx="228600" cy="1507123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Down Arrow 50"/>
          <p:cNvSpPr/>
          <p:nvPr/>
        </p:nvSpPr>
        <p:spPr>
          <a:xfrm>
            <a:off x="2010169" y="1890355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1752600" y="2096869"/>
            <a:ext cx="2411238" cy="646331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900" dirty="0" smtClean="0"/>
              <a:t>Have Meeting to </a:t>
            </a:r>
            <a:r>
              <a:rPr lang="en-US" sz="900" dirty="0" smtClean="0"/>
              <a:t>D</a:t>
            </a:r>
            <a:r>
              <a:rPr lang="en-US" sz="900" dirty="0" smtClean="0"/>
              <a:t>iscuss Formwork: Details,</a:t>
            </a:r>
          </a:p>
          <a:p>
            <a:r>
              <a:rPr lang="en-US" sz="900" dirty="0" smtClean="0"/>
              <a:t>Budget and Schedule, Rent or Lease Possibility,</a:t>
            </a:r>
          </a:p>
          <a:p>
            <a:r>
              <a:rPr lang="en-US" sz="900" dirty="0" smtClean="0"/>
              <a:t>Project Logistics,</a:t>
            </a:r>
            <a:r>
              <a:rPr lang="en-US" sz="900" dirty="0" smtClean="0"/>
              <a:t> </a:t>
            </a:r>
            <a:r>
              <a:rPr lang="en-US" sz="900" dirty="0" smtClean="0"/>
              <a:t>and Setting Up a Contract</a:t>
            </a:r>
          </a:p>
          <a:p>
            <a:pPr>
              <a:buFont typeface="Arial" pitchFamily="34" charset="0"/>
              <a:buChar char="•"/>
            </a:pPr>
            <a:r>
              <a:rPr lang="en-US" sz="900" dirty="0" smtClean="0"/>
              <a:t>Ease Way Into New System and Company</a:t>
            </a:r>
          </a:p>
        </p:txBody>
      </p:sp>
      <p:sp>
        <p:nvSpPr>
          <p:cNvPr id="54" name="Down Arrow 53"/>
          <p:cNvSpPr/>
          <p:nvPr/>
        </p:nvSpPr>
        <p:spPr>
          <a:xfrm>
            <a:off x="3992881" y="2819400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3821244" y="2999601"/>
            <a:ext cx="445956" cy="21544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No Go</a:t>
            </a:r>
            <a:endParaRPr lang="en-US" sz="800" dirty="0"/>
          </a:p>
        </p:txBody>
      </p:sp>
      <p:sp>
        <p:nvSpPr>
          <p:cNvPr id="56" name="Down Arrow 55"/>
          <p:cNvSpPr/>
          <p:nvPr/>
        </p:nvSpPr>
        <p:spPr>
          <a:xfrm>
            <a:off x="2010169" y="2821632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1905000" y="3001833"/>
            <a:ext cx="303288" cy="21544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Go</a:t>
            </a:r>
            <a:endParaRPr lang="en-US" sz="800" dirty="0"/>
          </a:p>
        </p:txBody>
      </p:sp>
      <p:cxnSp>
        <p:nvCxnSpPr>
          <p:cNvPr id="59" name="Elbow Connector 54"/>
          <p:cNvCxnSpPr>
            <a:stCxn id="55" idx="3"/>
          </p:cNvCxnSpPr>
          <p:nvPr/>
        </p:nvCxnSpPr>
        <p:spPr>
          <a:xfrm flipV="1">
            <a:off x="4267200" y="1752600"/>
            <a:ext cx="228600" cy="1354723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Down Arrow 61"/>
          <p:cNvSpPr/>
          <p:nvPr/>
        </p:nvSpPr>
        <p:spPr>
          <a:xfrm>
            <a:off x="2011681" y="3276600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1752600" y="3502968"/>
            <a:ext cx="2514600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800" dirty="0" smtClean="0"/>
              <a:t>S/M/F Decides to Agree On Project and Sign Contract</a:t>
            </a:r>
          </a:p>
        </p:txBody>
      </p:sp>
      <p:sp>
        <p:nvSpPr>
          <p:cNvPr id="64" name="Down Arrow 63"/>
          <p:cNvSpPr/>
          <p:nvPr/>
        </p:nvSpPr>
        <p:spPr>
          <a:xfrm>
            <a:off x="3745344" y="3795355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3516444" y="3975556"/>
            <a:ext cx="445956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No Go</a:t>
            </a:r>
            <a:endParaRPr lang="en-US" sz="800" dirty="0"/>
          </a:p>
        </p:txBody>
      </p:sp>
      <p:sp>
        <p:nvSpPr>
          <p:cNvPr id="66" name="Down Arrow 65"/>
          <p:cNvSpPr/>
          <p:nvPr/>
        </p:nvSpPr>
        <p:spPr>
          <a:xfrm>
            <a:off x="2011681" y="3795355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1905000" y="3975556"/>
            <a:ext cx="303288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Go</a:t>
            </a:r>
            <a:endParaRPr lang="en-US" sz="800" dirty="0"/>
          </a:p>
        </p:txBody>
      </p:sp>
      <p:sp>
        <p:nvSpPr>
          <p:cNvPr id="68" name="TextBox 67"/>
          <p:cNvSpPr txBox="1"/>
          <p:nvPr/>
        </p:nvSpPr>
        <p:spPr>
          <a:xfrm>
            <a:off x="533400" y="2057400"/>
            <a:ext cx="851900" cy="276999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Contractor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4800600" y="2085201"/>
            <a:ext cx="575799" cy="276999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S/M/F</a:t>
            </a:r>
            <a:endParaRPr lang="en-US" sz="1200" dirty="0"/>
          </a:p>
        </p:txBody>
      </p:sp>
      <p:sp>
        <p:nvSpPr>
          <p:cNvPr id="70" name="TextBox 69"/>
          <p:cNvSpPr txBox="1"/>
          <p:nvPr/>
        </p:nvSpPr>
        <p:spPr>
          <a:xfrm>
            <a:off x="795801" y="3505200"/>
            <a:ext cx="575799" cy="276999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S/M/F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4800600" y="3533001"/>
            <a:ext cx="851900" cy="276999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Contractor</a:t>
            </a:r>
            <a:endParaRPr lang="en-US" sz="1200" dirty="0"/>
          </a:p>
        </p:txBody>
      </p:sp>
      <p:sp>
        <p:nvSpPr>
          <p:cNvPr id="74" name="Down Arrow 73"/>
          <p:cNvSpPr/>
          <p:nvPr/>
        </p:nvSpPr>
        <p:spPr>
          <a:xfrm>
            <a:off x="3745344" y="4252555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>
            <a:off x="2719237" y="4432756"/>
            <a:ext cx="1571264" cy="461665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800" dirty="0" smtClean="0"/>
              <a:t>Renegotiate Terms and Contract</a:t>
            </a:r>
          </a:p>
          <a:p>
            <a:pPr>
              <a:buFont typeface="Arial" pitchFamily="34" charset="0"/>
              <a:buChar char="•"/>
            </a:pPr>
            <a:r>
              <a:rPr lang="en-US" sz="800" dirty="0" smtClean="0"/>
              <a:t>If No Agreement Reached</a:t>
            </a:r>
          </a:p>
          <a:p>
            <a:r>
              <a:rPr lang="en-US" sz="800" dirty="0" smtClean="0"/>
              <a:t>Must Start Decision Process Over</a:t>
            </a:r>
            <a:endParaRPr lang="en-US" sz="800" dirty="0"/>
          </a:p>
        </p:txBody>
      </p:sp>
      <p:cxnSp>
        <p:nvCxnSpPr>
          <p:cNvPr id="76" name="Elbow Connector 54"/>
          <p:cNvCxnSpPr>
            <a:stCxn id="75" idx="3"/>
          </p:cNvCxnSpPr>
          <p:nvPr/>
        </p:nvCxnSpPr>
        <p:spPr>
          <a:xfrm flipV="1">
            <a:off x="4290501" y="3124200"/>
            <a:ext cx="205299" cy="1539389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Elbow Connector 54"/>
          <p:cNvCxnSpPr>
            <a:stCxn id="75" idx="1"/>
            <a:endCxn id="63" idx="2"/>
          </p:cNvCxnSpPr>
          <p:nvPr/>
        </p:nvCxnSpPr>
        <p:spPr>
          <a:xfrm rot="10800000" flipH="1">
            <a:off x="2719236" y="3718413"/>
            <a:ext cx="290663" cy="945177"/>
          </a:xfrm>
          <a:prstGeom prst="bentConnector4">
            <a:avLst>
              <a:gd name="adj1" fmla="val -78648"/>
              <a:gd name="adj2" fmla="val 62211"/>
            </a:avLst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0" y="4495800"/>
            <a:ext cx="1609223" cy="307777"/>
          </a:xfrm>
          <a:prstGeom prst="rect">
            <a:avLst/>
          </a:prstGeom>
          <a:noFill/>
          <a:ln w="28575">
            <a:solidFill>
              <a:srgbClr val="00B050"/>
            </a:solidFill>
            <a:prstDash val="sysDot"/>
          </a:ln>
        </p:spPr>
        <p:txBody>
          <a:bodyPr wrap="none" rtlCol="0">
            <a:spAutoFit/>
          </a:bodyPr>
          <a:lstStyle/>
          <a:p>
            <a:r>
              <a:rPr lang="en-US" sz="1400" b="1" i="1" dirty="0" smtClean="0"/>
              <a:t>Construction Phase</a:t>
            </a:r>
            <a:endParaRPr lang="en-US" sz="1400" b="1" i="1" dirty="0"/>
          </a:p>
        </p:txBody>
      </p:sp>
      <p:sp>
        <p:nvSpPr>
          <p:cNvPr id="96" name="Down Arrow 95"/>
          <p:cNvSpPr/>
          <p:nvPr/>
        </p:nvSpPr>
        <p:spPr>
          <a:xfrm>
            <a:off x="2011681" y="4267200"/>
            <a:ext cx="45719" cy="6858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TextBox 97"/>
          <p:cNvSpPr txBox="1"/>
          <p:nvPr/>
        </p:nvSpPr>
        <p:spPr>
          <a:xfrm>
            <a:off x="152400" y="4980801"/>
            <a:ext cx="1223797" cy="276999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Contractor</a:t>
            </a:r>
            <a:r>
              <a:rPr lang="en-US" sz="1200" dirty="0" smtClean="0"/>
              <a:t> </a:t>
            </a:r>
            <a:r>
              <a:rPr lang="en-US" sz="1200" dirty="0" smtClean="0"/>
              <a:t>+ A/E</a:t>
            </a:r>
            <a:endParaRPr lang="en-US" sz="1200" dirty="0" smtClean="0"/>
          </a:p>
        </p:txBody>
      </p:sp>
      <p:sp>
        <p:nvSpPr>
          <p:cNvPr id="104" name="TextBox 103"/>
          <p:cNvSpPr txBox="1"/>
          <p:nvPr/>
        </p:nvSpPr>
        <p:spPr>
          <a:xfrm>
            <a:off x="4800600" y="5029200"/>
            <a:ext cx="575799" cy="276999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S/M/F</a:t>
            </a:r>
            <a:endParaRPr lang="en-US" sz="1200" dirty="0"/>
          </a:p>
        </p:txBody>
      </p:sp>
      <p:sp>
        <p:nvSpPr>
          <p:cNvPr id="124" name="TextBox 123"/>
          <p:cNvSpPr txBox="1"/>
          <p:nvPr/>
        </p:nvSpPr>
        <p:spPr>
          <a:xfrm>
            <a:off x="1752600" y="4992469"/>
            <a:ext cx="2315057" cy="784830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900" dirty="0" smtClean="0"/>
              <a:t>Send Construction Drawings to S/M/F</a:t>
            </a:r>
          </a:p>
          <a:p>
            <a:pPr>
              <a:buFont typeface="Arial" pitchFamily="34" charset="0"/>
              <a:buChar char="•"/>
            </a:pPr>
            <a:r>
              <a:rPr lang="en-US" sz="900" dirty="0" smtClean="0"/>
              <a:t>S/M/F Creates Shop Drawings</a:t>
            </a:r>
            <a:r>
              <a:rPr lang="en-US" sz="900" dirty="0" smtClean="0"/>
              <a:t> </a:t>
            </a:r>
            <a:r>
              <a:rPr lang="en-US" sz="900" dirty="0" smtClean="0"/>
              <a:t>and </a:t>
            </a:r>
          </a:p>
          <a:p>
            <a:r>
              <a:rPr lang="en-US" sz="900" dirty="0" smtClean="0"/>
              <a:t>Submits for Review to Contractor</a:t>
            </a:r>
          </a:p>
          <a:p>
            <a:pPr>
              <a:buFont typeface="Arial" pitchFamily="34" charset="0"/>
              <a:buChar char="•"/>
            </a:pPr>
            <a:r>
              <a:rPr lang="en-US" sz="900" dirty="0" smtClean="0"/>
              <a:t>Decide to Accept Shop Drawings from S/M/F</a:t>
            </a:r>
          </a:p>
          <a:p>
            <a:pPr>
              <a:buFont typeface="Arial" pitchFamily="34" charset="0"/>
              <a:buChar char="•"/>
            </a:pPr>
            <a:r>
              <a:rPr lang="en-US" sz="900" dirty="0" smtClean="0"/>
              <a:t>Contractor May Submit to A/E for </a:t>
            </a:r>
            <a:r>
              <a:rPr lang="en-US" sz="900" dirty="0" smtClean="0"/>
              <a:t>Approval</a:t>
            </a:r>
            <a:endParaRPr lang="en-US" sz="900" dirty="0" smtClean="0"/>
          </a:p>
        </p:txBody>
      </p:sp>
      <p:sp>
        <p:nvSpPr>
          <p:cNvPr id="126" name="Down Arrow 125"/>
          <p:cNvSpPr/>
          <p:nvPr/>
        </p:nvSpPr>
        <p:spPr>
          <a:xfrm>
            <a:off x="3448237" y="5852755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Down Arrow 126"/>
          <p:cNvSpPr/>
          <p:nvPr/>
        </p:nvSpPr>
        <p:spPr>
          <a:xfrm>
            <a:off x="2010169" y="5867400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TextBox 128"/>
          <p:cNvSpPr txBox="1"/>
          <p:nvPr/>
        </p:nvSpPr>
        <p:spPr>
          <a:xfrm>
            <a:off x="3066230" y="6564868"/>
            <a:ext cx="1200970" cy="230832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900" dirty="0" smtClean="0"/>
              <a:t>Revise and Resubmit</a:t>
            </a:r>
          </a:p>
        </p:txBody>
      </p:sp>
      <p:sp>
        <p:nvSpPr>
          <p:cNvPr id="130" name="Down Arrow 129"/>
          <p:cNvSpPr/>
          <p:nvPr/>
        </p:nvSpPr>
        <p:spPr>
          <a:xfrm>
            <a:off x="3459481" y="6338500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1" name="Elbow Connector 54"/>
          <p:cNvCxnSpPr>
            <a:stCxn id="129" idx="3"/>
            <a:endCxn id="124" idx="3"/>
          </p:cNvCxnSpPr>
          <p:nvPr/>
        </p:nvCxnSpPr>
        <p:spPr>
          <a:xfrm flipH="1" flipV="1">
            <a:off x="4067657" y="5384884"/>
            <a:ext cx="199543" cy="1295400"/>
          </a:xfrm>
          <a:prstGeom prst="bentConnector3">
            <a:avLst>
              <a:gd name="adj1" fmla="val -114562"/>
            </a:avLst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Down Arrow 134"/>
          <p:cNvSpPr/>
          <p:nvPr/>
        </p:nvSpPr>
        <p:spPr>
          <a:xfrm>
            <a:off x="2011681" y="6414700"/>
            <a:ext cx="45719" cy="3671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TextBox 135"/>
          <p:cNvSpPr txBox="1"/>
          <p:nvPr/>
        </p:nvSpPr>
        <p:spPr>
          <a:xfrm>
            <a:off x="3287844" y="6096000"/>
            <a:ext cx="445956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No Go</a:t>
            </a:r>
            <a:endParaRPr lang="en-US" sz="800" dirty="0"/>
          </a:p>
        </p:txBody>
      </p:sp>
      <p:sp>
        <p:nvSpPr>
          <p:cNvPr id="140" name="TextBox 139"/>
          <p:cNvSpPr txBox="1"/>
          <p:nvPr/>
        </p:nvSpPr>
        <p:spPr>
          <a:xfrm>
            <a:off x="1905000" y="6096000"/>
            <a:ext cx="303288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Go</a:t>
            </a:r>
            <a:endParaRPr lang="en-US" sz="800" dirty="0"/>
          </a:p>
        </p:txBody>
      </p:sp>
      <p:cxnSp>
        <p:nvCxnSpPr>
          <p:cNvPr id="157" name="Straight Connector 156"/>
          <p:cNvCxnSpPr/>
          <p:nvPr/>
        </p:nvCxnSpPr>
        <p:spPr>
          <a:xfrm rot="5400000">
            <a:off x="3390106" y="5676900"/>
            <a:ext cx="2362994" cy="794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/>
          <p:cNvCxnSpPr/>
          <p:nvPr/>
        </p:nvCxnSpPr>
        <p:spPr>
          <a:xfrm rot="5400000">
            <a:off x="570706" y="5829300"/>
            <a:ext cx="2058194" cy="794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Connector 43"/>
          <p:cNvCxnSpPr/>
          <p:nvPr/>
        </p:nvCxnSpPr>
        <p:spPr>
          <a:xfrm rot="5400000">
            <a:off x="1143000" y="3429000"/>
            <a:ext cx="6858000" cy="1588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rot="5400000">
            <a:off x="-1677194" y="3581400"/>
            <a:ext cx="6553994" cy="794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0" y="0"/>
            <a:ext cx="1609223" cy="307777"/>
          </a:xfrm>
          <a:prstGeom prst="rect">
            <a:avLst/>
          </a:prstGeom>
          <a:noFill/>
          <a:ln w="28575">
            <a:solidFill>
              <a:srgbClr val="00B050"/>
            </a:solidFill>
            <a:prstDash val="sysDot"/>
          </a:ln>
        </p:spPr>
        <p:txBody>
          <a:bodyPr wrap="none" rtlCol="0">
            <a:spAutoFit/>
          </a:bodyPr>
          <a:lstStyle/>
          <a:p>
            <a:r>
              <a:rPr lang="en-US" sz="1400" b="1" i="1" dirty="0" smtClean="0"/>
              <a:t>Construction Phase</a:t>
            </a:r>
            <a:endParaRPr lang="en-US" sz="1400" b="1" i="1" dirty="0"/>
          </a:p>
        </p:txBody>
      </p:sp>
      <p:sp>
        <p:nvSpPr>
          <p:cNvPr id="97" name="TextBox 96"/>
          <p:cNvSpPr txBox="1"/>
          <p:nvPr/>
        </p:nvSpPr>
        <p:spPr>
          <a:xfrm>
            <a:off x="1752600" y="496669"/>
            <a:ext cx="2315057" cy="784830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900" dirty="0" smtClean="0"/>
              <a:t>Send Construction Drawings to S/M/F</a:t>
            </a:r>
          </a:p>
          <a:p>
            <a:pPr>
              <a:buFont typeface="Arial" pitchFamily="34" charset="0"/>
              <a:buChar char="•"/>
            </a:pPr>
            <a:r>
              <a:rPr lang="en-US" sz="900" dirty="0" smtClean="0"/>
              <a:t>S/M/F Creates Shop Drawings</a:t>
            </a:r>
            <a:r>
              <a:rPr lang="en-US" sz="900" dirty="0" smtClean="0"/>
              <a:t> </a:t>
            </a:r>
            <a:r>
              <a:rPr lang="en-US" sz="900" dirty="0" smtClean="0"/>
              <a:t>and </a:t>
            </a:r>
          </a:p>
          <a:p>
            <a:r>
              <a:rPr lang="en-US" sz="900" dirty="0" smtClean="0"/>
              <a:t>Submits for Review to Contractor</a:t>
            </a:r>
          </a:p>
          <a:p>
            <a:pPr>
              <a:buFont typeface="Arial" pitchFamily="34" charset="0"/>
              <a:buChar char="•"/>
            </a:pPr>
            <a:r>
              <a:rPr lang="en-US" sz="900" dirty="0" smtClean="0"/>
              <a:t>Decide to Accept Shop Drawings from S/M/F</a:t>
            </a:r>
          </a:p>
          <a:p>
            <a:pPr>
              <a:buFont typeface="Arial" pitchFamily="34" charset="0"/>
              <a:buChar char="•"/>
            </a:pPr>
            <a:r>
              <a:rPr lang="en-US" sz="900" dirty="0" smtClean="0"/>
              <a:t>Contractor May Submit to A/E for </a:t>
            </a:r>
            <a:r>
              <a:rPr lang="en-US" sz="900" dirty="0" smtClean="0"/>
              <a:t>Approval</a:t>
            </a:r>
            <a:endParaRPr lang="en-US" sz="900" dirty="0" smtClean="0"/>
          </a:p>
        </p:txBody>
      </p:sp>
      <p:sp>
        <p:nvSpPr>
          <p:cNvPr id="98" name="TextBox 97"/>
          <p:cNvSpPr txBox="1"/>
          <p:nvPr/>
        </p:nvSpPr>
        <p:spPr>
          <a:xfrm>
            <a:off x="152400" y="485001"/>
            <a:ext cx="1223797" cy="276999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Contractor</a:t>
            </a:r>
            <a:r>
              <a:rPr lang="en-US" sz="1200" dirty="0" smtClean="0"/>
              <a:t> </a:t>
            </a:r>
            <a:r>
              <a:rPr lang="en-US" sz="1200" dirty="0" smtClean="0"/>
              <a:t>+ A/E</a:t>
            </a:r>
            <a:endParaRPr lang="en-US" sz="1200" dirty="0" smtClean="0"/>
          </a:p>
        </p:txBody>
      </p:sp>
      <p:sp>
        <p:nvSpPr>
          <p:cNvPr id="104" name="TextBox 103"/>
          <p:cNvSpPr txBox="1"/>
          <p:nvPr/>
        </p:nvSpPr>
        <p:spPr>
          <a:xfrm>
            <a:off x="4800600" y="485001"/>
            <a:ext cx="575799" cy="276999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S/M/F</a:t>
            </a:r>
            <a:endParaRPr lang="en-US" sz="1200" dirty="0"/>
          </a:p>
        </p:txBody>
      </p:sp>
      <p:sp>
        <p:nvSpPr>
          <p:cNvPr id="105" name="Down Arrow 104"/>
          <p:cNvSpPr/>
          <p:nvPr/>
        </p:nvSpPr>
        <p:spPr>
          <a:xfrm>
            <a:off x="3448237" y="1356955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Down Arrow 106"/>
          <p:cNvSpPr/>
          <p:nvPr/>
        </p:nvSpPr>
        <p:spPr>
          <a:xfrm>
            <a:off x="2010169" y="1371600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TextBox 110"/>
          <p:cNvSpPr txBox="1"/>
          <p:nvPr/>
        </p:nvSpPr>
        <p:spPr>
          <a:xfrm>
            <a:off x="3066230" y="2069068"/>
            <a:ext cx="1200970" cy="230832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900" dirty="0" smtClean="0"/>
              <a:t>Revise and Resubmit</a:t>
            </a:r>
          </a:p>
        </p:txBody>
      </p:sp>
      <p:sp>
        <p:nvSpPr>
          <p:cNvPr id="112" name="Down Arrow 111"/>
          <p:cNvSpPr/>
          <p:nvPr/>
        </p:nvSpPr>
        <p:spPr>
          <a:xfrm>
            <a:off x="3459481" y="1842700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3" name="Elbow Connector 54"/>
          <p:cNvCxnSpPr>
            <a:stCxn id="111" idx="3"/>
            <a:endCxn id="97" idx="3"/>
          </p:cNvCxnSpPr>
          <p:nvPr/>
        </p:nvCxnSpPr>
        <p:spPr>
          <a:xfrm flipH="1" flipV="1">
            <a:off x="4067657" y="889084"/>
            <a:ext cx="199543" cy="1295400"/>
          </a:xfrm>
          <a:prstGeom prst="bentConnector3">
            <a:avLst>
              <a:gd name="adj1" fmla="val -114562"/>
            </a:avLst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>
            <a:off x="1752600" y="2450068"/>
            <a:ext cx="2544286" cy="507831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900" dirty="0" smtClean="0"/>
              <a:t>Begin Fabrication </a:t>
            </a:r>
            <a:r>
              <a:rPr lang="en-US" sz="900" dirty="0" smtClean="0"/>
              <a:t>and Ship In Formwork</a:t>
            </a:r>
          </a:p>
          <a:p>
            <a:pPr>
              <a:buFont typeface="Arial" pitchFamily="34" charset="0"/>
              <a:buChar char="•"/>
            </a:pPr>
            <a:r>
              <a:rPr lang="en-US" sz="900" dirty="0" smtClean="0"/>
              <a:t>Construct Formwork and Do Supporting Activities</a:t>
            </a:r>
          </a:p>
          <a:p>
            <a:pPr>
              <a:buFont typeface="Arial" pitchFamily="34" charset="0"/>
              <a:buChar char="•"/>
            </a:pPr>
            <a:r>
              <a:rPr lang="en-US" sz="900" dirty="0" smtClean="0"/>
              <a:t>Strip Formwork and Place Temporary Shoring</a:t>
            </a:r>
            <a:endParaRPr lang="en-US" sz="900" dirty="0" smtClean="0"/>
          </a:p>
        </p:txBody>
      </p:sp>
      <p:sp>
        <p:nvSpPr>
          <p:cNvPr id="123" name="Down Arrow 122"/>
          <p:cNvSpPr/>
          <p:nvPr/>
        </p:nvSpPr>
        <p:spPr>
          <a:xfrm>
            <a:off x="2011681" y="1842700"/>
            <a:ext cx="45719" cy="5195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/>
          <p:cNvSpPr txBox="1"/>
          <p:nvPr/>
        </p:nvSpPr>
        <p:spPr>
          <a:xfrm>
            <a:off x="3287844" y="1600200"/>
            <a:ext cx="445956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No Go</a:t>
            </a:r>
            <a:endParaRPr lang="en-US" sz="800" dirty="0"/>
          </a:p>
        </p:txBody>
      </p:sp>
      <p:sp>
        <p:nvSpPr>
          <p:cNvPr id="77" name="TextBox 76"/>
          <p:cNvSpPr txBox="1"/>
          <p:nvPr/>
        </p:nvSpPr>
        <p:spPr>
          <a:xfrm>
            <a:off x="1905000" y="1600200"/>
            <a:ext cx="303288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Go</a:t>
            </a:r>
            <a:endParaRPr lang="en-US" sz="800" dirty="0"/>
          </a:p>
        </p:txBody>
      </p:sp>
      <p:sp>
        <p:nvSpPr>
          <p:cNvPr id="78" name="TextBox 77"/>
          <p:cNvSpPr txBox="1"/>
          <p:nvPr/>
        </p:nvSpPr>
        <p:spPr>
          <a:xfrm>
            <a:off x="228600" y="2438400"/>
            <a:ext cx="1176925" cy="584775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Contractor</a:t>
            </a:r>
          </a:p>
          <a:p>
            <a:r>
              <a:rPr lang="en-US" sz="1200" dirty="0" smtClean="0"/>
              <a:t>+ S/M/F</a:t>
            </a:r>
          </a:p>
          <a:p>
            <a:pPr>
              <a:buFont typeface="Arial" pitchFamily="34" charset="0"/>
              <a:buChar char="•"/>
            </a:pPr>
            <a:r>
              <a:rPr lang="en-US" sz="800" dirty="0" smtClean="0"/>
              <a:t>Possible Subcontractor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800600" y="2466201"/>
            <a:ext cx="854721" cy="523220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A/E</a:t>
            </a:r>
          </a:p>
          <a:p>
            <a:pPr>
              <a:buFont typeface="Arial" pitchFamily="34" charset="0"/>
              <a:buChar char="•"/>
            </a:pPr>
            <a:r>
              <a:rPr lang="en-US" sz="800" dirty="0" smtClean="0"/>
              <a:t>Owners Rep</a:t>
            </a:r>
          </a:p>
          <a:p>
            <a:pPr>
              <a:buFont typeface="Arial" pitchFamily="34" charset="0"/>
              <a:buChar char="•"/>
            </a:pPr>
            <a:r>
              <a:rPr lang="en-US" sz="800" dirty="0" smtClean="0"/>
              <a:t>Quality Control</a:t>
            </a:r>
            <a:endParaRPr lang="en-US" sz="800" dirty="0"/>
          </a:p>
        </p:txBody>
      </p:sp>
      <p:sp>
        <p:nvSpPr>
          <p:cNvPr id="84" name="Down Arrow 83"/>
          <p:cNvSpPr/>
          <p:nvPr/>
        </p:nvSpPr>
        <p:spPr>
          <a:xfrm>
            <a:off x="3676837" y="3031123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3505200" y="3211324"/>
            <a:ext cx="445956" cy="21544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No Go</a:t>
            </a:r>
            <a:endParaRPr lang="en-US" sz="800" dirty="0"/>
          </a:p>
        </p:txBody>
      </p:sp>
      <p:sp>
        <p:nvSpPr>
          <p:cNvPr id="86" name="Down Arrow 85"/>
          <p:cNvSpPr/>
          <p:nvPr/>
        </p:nvSpPr>
        <p:spPr>
          <a:xfrm>
            <a:off x="2010169" y="3033355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extBox 86"/>
          <p:cNvSpPr txBox="1"/>
          <p:nvPr/>
        </p:nvSpPr>
        <p:spPr>
          <a:xfrm>
            <a:off x="1905000" y="3213556"/>
            <a:ext cx="303288" cy="21544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Go</a:t>
            </a:r>
            <a:endParaRPr lang="en-US" sz="800" dirty="0"/>
          </a:p>
        </p:txBody>
      </p:sp>
      <p:sp>
        <p:nvSpPr>
          <p:cNvPr id="88" name="Down Arrow 87"/>
          <p:cNvSpPr/>
          <p:nvPr/>
        </p:nvSpPr>
        <p:spPr>
          <a:xfrm>
            <a:off x="3676837" y="3490555"/>
            <a:ext cx="45719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TextBox 90"/>
          <p:cNvSpPr txBox="1"/>
          <p:nvPr/>
        </p:nvSpPr>
        <p:spPr>
          <a:xfrm>
            <a:off x="3124200" y="3700046"/>
            <a:ext cx="1184940" cy="338554"/>
          </a:xfrm>
          <a:prstGeom prst="rect">
            <a:avLst/>
          </a:prstGeom>
          <a:solidFill>
            <a:schemeClr val="tx1">
              <a:alpha val="10196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800" dirty="0" smtClean="0"/>
              <a:t>Evaluate and Re-Group</a:t>
            </a:r>
            <a:endParaRPr lang="en-US" sz="800" dirty="0" smtClean="0"/>
          </a:p>
          <a:p>
            <a:pPr>
              <a:buFont typeface="Arial" pitchFamily="34" charset="0"/>
              <a:buChar char="•"/>
            </a:pPr>
            <a:r>
              <a:rPr lang="en-US" sz="800" dirty="0" smtClean="0"/>
              <a:t>Seek Further Help</a:t>
            </a:r>
            <a:endParaRPr lang="en-US" sz="800" dirty="0"/>
          </a:p>
        </p:txBody>
      </p:sp>
      <p:cxnSp>
        <p:nvCxnSpPr>
          <p:cNvPr id="101" name="Elbow Connector 54"/>
          <p:cNvCxnSpPr>
            <a:stCxn id="91" idx="3"/>
            <a:endCxn id="119" idx="3"/>
          </p:cNvCxnSpPr>
          <p:nvPr/>
        </p:nvCxnSpPr>
        <p:spPr>
          <a:xfrm flipH="1" flipV="1">
            <a:off x="4296886" y="2703984"/>
            <a:ext cx="12254" cy="1165339"/>
          </a:xfrm>
          <a:prstGeom prst="bentConnector3">
            <a:avLst>
              <a:gd name="adj1" fmla="val -1583932"/>
            </a:avLst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Down Arrow 116"/>
          <p:cNvSpPr/>
          <p:nvPr/>
        </p:nvSpPr>
        <p:spPr>
          <a:xfrm>
            <a:off x="2011681" y="3505200"/>
            <a:ext cx="45719" cy="533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TextBox 117"/>
          <p:cNvSpPr txBox="1"/>
          <p:nvPr/>
        </p:nvSpPr>
        <p:spPr>
          <a:xfrm>
            <a:off x="1752600" y="4112568"/>
            <a:ext cx="2514600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800" dirty="0" smtClean="0"/>
              <a:t>Reflect and Gather Feedback on Formwork System</a:t>
            </a:r>
          </a:p>
        </p:txBody>
      </p:sp>
      <p:sp>
        <p:nvSpPr>
          <p:cNvPr id="120" name="Down Arrow 119"/>
          <p:cNvSpPr/>
          <p:nvPr/>
        </p:nvSpPr>
        <p:spPr>
          <a:xfrm>
            <a:off x="3745344" y="4404955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TextBox 120"/>
          <p:cNvSpPr txBox="1"/>
          <p:nvPr/>
        </p:nvSpPr>
        <p:spPr>
          <a:xfrm>
            <a:off x="3516444" y="4585156"/>
            <a:ext cx="554960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No </a:t>
            </a:r>
            <a:r>
              <a:rPr lang="en-US" sz="800" dirty="0" smtClean="0"/>
              <a:t>Good</a:t>
            </a:r>
            <a:endParaRPr lang="en-US" sz="800" dirty="0"/>
          </a:p>
        </p:txBody>
      </p:sp>
      <p:sp>
        <p:nvSpPr>
          <p:cNvPr id="122" name="Down Arrow 121"/>
          <p:cNvSpPr/>
          <p:nvPr/>
        </p:nvSpPr>
        <p:spPr>
          <a:xfrm>
            <a:off x="2011681" y="4404955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TextBox 123"/>
          <p:cNvSpPr txBox="1"/>
          <p:nvPr/>
        </p:nvSpPr>
        <p:spPr>
          <a:xfrm>
            <a:off x="1905000" y="4585156"/>
            <a:ext cx="412292" cy="215444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/>
              <a:t>Good</a:t>
            </a:r>
            <a:endParaRPr lang="en-US" sz="800" dirty="0"/>
          </a:p>
        </p:txBody>
      </p:sp>
      <p:sp>
        <p:nvSpPr>
          <p:cNvPr id="125" name="TextBox 124"/>
          <p:cNvSpPr txBox="1"/>
          <p:nvPr/>
        </p:nvSpPr>
        <p:spPr>
          <a:xfrm>
            <a:off x="152400" y="4114800"/>
            <a:ext cx="1223797" cy="276999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Contractor</a:t>
            </a:r>
            <a:r>
              <a:rPr lang="en-US" sz="1200" dirty="0" smtClean="0"/>
              <a:t> </a:t>
            </a:r>
            <a:r>
              <a:rPr lang="en-US" sz="1200" dirty="0" smtClean="0"/>
              <a:t>+ A/E</a:t>
            </a:r>
            <a:endParaRPr lang="en-US" sz="1200" dirty="0" smtClean="0"/>
          </a:p>
        </p:txBody>
      </p:sp>
      <p:sp>
        <p:nvSpPr>
          <p:cNvPr id="126" name="TextBox 125"/>
          <p:cNvSpPr txBox="1"/>
          <p:nvPr/>
        </p:nvSpPr>
        <p:spPr>
          <a:xfrm>
            <a:off x="4800600" y="4114800"/>
            <a:ext cx="575799" cy="276999"/>
          </a:xfrm>
          <a:prstGeom prst="rect">
            <a:avLst/>
          </a:prstGeom>
          <a:solidFill>
            <a:srgbClr val="00B0F0">
              <a:alpha val="10196"/>
            </a:srgb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S/M/F</a:t>
            </a:r>
            <a:endParaRPr lang="en-US" sz="1200" dirty="0"/>
          </a:p>
        </p:txBody>
      </p:sp>
      <p:sp>
        <p:nvSpPr>
          <p:cNvPr id="129" name="Down Arrow 128"/>
          <p:cNvSpPr/>
          <p:nvPr/>
        </p:nvSpPr>
        <p:spPr>
          <a:xfrm>
            <a:off x="3745344" y="4862155"/>
            <a:ext cx="45719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TextBox 129"/>
          <p:cNvSpPr txBox="1"/>
          <p:nvPr/>
        </p:nvSpPr>
        <p:spPr>
          <a:xfrm>
            <a:off x="2582238" y="5042356"/>
            <a:ext cx="1837362" cy="707886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800" dirty="0" smtClean="0"/>
              <a:t>Suggestions For Improvement</a:t>
            </a:r>
          </a:p>
          <a:p>
            <a:pPr>
              <a:buFont typeface="Arial" pitchFamily="34" charset="0"/>
              <a:buChar char="•"/>
            </a:pPr>
            <a:r>
              <a:rPr lang="en-US" sz="800" dirty="0" smtClean="0"/>
              <a:t>Call Out the Ad. and Disad.</a:t>
            </a:r>
          </a:p>
          <a:p>
            <a:pPr>
              <a:buFont typeface="Arial" pitchFamily="34" charset="0"/>
              <a:buChar char="•"/>
            </a:pPr>
            <a:r>
              <a:rPr lang="en-US" sz="800" dirty="0" smtClean="0"/>
              <a:t>Do Not Buy and Will Use Less In Future</a:t>
            </a:r>
          </a:p>
          <a:p>
            <a:pPr>
              <a:buFont typeface="Arial" pitchFamily="34" charset="0"/>
              <a:buChar char="•"/>
            </a:pPr>
            <a:r>
              <a:rPr lang="en-US" sz="800" dirty="0" smtClean="0"/>
              <a:t>Specify What Projects Would </a:t>
            </a:r>
          </a:p>
          <a:p>
            <a:r>
              <a:rPr lang="en-US" sz="800" dirty="0" smtClean="0"/>
              <a:t>Work For This Formwork System</a:t>
            </a:r>
            <a:endParaRPr lang="en-US" sz="800" dirty="0"/>
          </a:p>
        </p:txBody>
      </p:sp>
      <p:sp>
        <p:nvSpPr>
          <p:cNvPr id="131" name="Down Arrow 130"/>
          <p:cNvSpPr/>
          <p:nvPr/>
        </p:nvSpPr>
        <p:spPr>
          <a:xfrm>
            <a:off x="2011681" y="4862154"/>
            <a:ext cx="45719" cy="929045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TextBox 131"/>
          <p:cNvSpPr txBox="1"/>
          <p:nvPr/>
        </p:nvSpPr>
        <p:spPr>
          <a:xfrm>
            <a:off x="1905000" y="5867400"/>
            <a:ext cx="1465466" cy="584775"/>
          </a:xfrm>
          <a:prstGeom prst="rect">
            <a:avLst/>
          </a:prstGeom>
          <a:solidFill>
            <a:srgbClr val="FF0000">
              <a:alpha val="10196"/>
            </a:srgb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800" dirty="0" smtClean="0"/>
              <a:t>Suggestions for Improvement</a:t>
            </a:r>
          </a:p>
          <a:p>
            <a:pPr>
              <a:buFont typeface="Arial" pitchFamily="34" charset="0"/>
              <a:buChar char="•"/>
            </a:pPr>
            <a:r>
              <a:rPr lang="en-US" sz="800" dirty="0" smtClean="0"/>
              <a:t>Call Out the Ad. and Disad.</a:t>
            </a:r>
            <a:endParaRPr lang="en-US" sz="800" dirty="0" smtClean="0"/>
          </a:p>
          <a:p>
            <a:pPr>
              <a:buFont typeface="Arial" pitchFamily="34" charset="0"/>
              <a:buChar char="•"/>
            </a:pPr>
            <a:r>
              <a:rPr lang="en-US" sz="800" dirty="0" smtClean="0"/>
              <a:t>Buy Formwork System and </a:t>
            </a:r>
          </a:p>
          <a:p>
            <a:r>
              <a:rPr lang="en-US" sz="800" dirty="0" smtClean="0"/>
              <a:t>Consider More Often in Future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864</Words>
  <Application>Microsoft Office PowerPoint</Application>
  <PresentationFormat>On-screen Show (4:3)</PresentationFormat>
  <Paragraphs>257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Flynn</dc:creator>
  <cp:lastModifiedBy>Flynn</cp:lastModifiedBy>
  <cp:revision>44</cp:revision>
  <dcterms:created xsi:type="dcterms:W3CDTF">2007-04-07T22:05:49Z</dcterms:created>
  <dcterms:modified xsi:type="dcterms:W3CDTF">2007-04-08T20:15:32Z</dcterms:modified>
</cp:coreProperties>
</file>